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02" r:id="rId2"/>
  </p:sldMasterIdLst>
  <p:sldIdLst>
    <p:sldId id="259" r:id="rId3"/>
    <p:sldId id="296" r:id="rId4"/>
    <p:sldId id="277" r:id="rId5"/>
    <p:sldId id="336" r:id="rId6"/>
    <p:sldId id="321" r:id="rId7"/>
    <p:sldId id="354" r:id="rId8"/>
    <p:sldId id="353" r:id="rId9"/>
    <p:sldId id="352" r:id="rId10"/>
    <p:sldId id="359" r:id="rId11"/>
    <p:sldId id="360" r:id="rId12"/>
    <p:sldId id="362" r:id="rId13"/>
    <p:sldId id="363" r:id="rId14"/>
    <p:sldId id="364" r:id="rId15"/>
    <p:sldId id="355" r:id="rId16"/>
    <p:sldId id="289" r:id="rId17"/>
    <p:sldId id="292" r:id="rId18"/>
    <p:sldId id="293" r:id="rId19"/>
    <p:sldId id="365" r:id="rId20"/>
    <p:sldId id="367" r:id="rId21"/>
    <p:sldId id="366" r:id="rId22"/>
    <p:sldId id="329" r:id="rId23"/>
    <p:sldId id="322" r:id="rId24"/>
    <p:sldId id="331" r:id="rId25"/>
    <p:sldId id="349" r:id="rId26"/>
    <p:sldId id="298" r:id="rId27"/>
    <p:sldId id="299" r:id="rId28"/>
    <p:sldId id="300" r:id="rId29"/>
    <p:sldId id="301" r:id="rId30"/>
    <p:sldId id="334" r:id="rId31"/>
    <p:sldId id="337" r:id="rId32"/>
    <p:sldId id="338" r:id="rId33"/>
    <p:sldId id="339" r:id="rId34"/>
    <p:sldId id="341" r:id="rId35"/>
    <p:sldId id="343" r:id="rId36"/>
    <p:sldId id="344" r:id="rId37"/>
    <p:sldId id="324" r:id="rId38"/>
    <p:sldId id="347" r:id="rId39"/>
    <p:sldId id="348" r:id="rId40"/>
    <p:sldId id="368" r:id="rId41"/>
    <p:sldId id="369" r:id="rId42"/>
    <p:sldId id="370" r:id="rId43"/>
    <p:sldId id="371" r:id="rId44"/>
    <p:sldId id="372" r:id="rId45"/>
    <p:sldId id="351" r:id="rId46"/>
    <p:sldId id="318" r:id="rId47"/>
  </p:sldIdLst>
  <p:sldSz cx="9899650" cy="6858000"/>
  <p:notesSz cx="6810375" cy="994251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39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19" autoAdjust="0"/>
    <p:restoredTop sz="94660"/>
  </p:normalViewPr>
  <p:slideViewPr>
    <p:cSldViewPr snapToGrid="0">
      <p:cViewPr varScale="1">
        <p:scale>
          <a:sx n="87" d="100"/>
          <a:sy n="87" d="100"/>
        </p:scale>
        <p:origin x="1075" y="62"/>
      </p:cViewPr>
      <p:guideLst>
        <p:guide orient="horz" pos="346"/>
        <p:guide pos="396"/>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B2E4AB-5958-48C5-8646-BDCC9A1D42F6}" type="doc">
      <dgm:prSet loTypeId="urn:microsoft.com/office/officeart/2005/8/layout/architecture" loCatId="hierarchy" qsTypeId="urn:microsoft.com/office/officeart/2005/8/quickstyle/simple1" qsCatId="simple" csTypeId="urn:microsoft.com/office/officeart/2005/8/colors/accent1_2" csCatId="accent1" phldr="1"/>
      <dgm:spPr/>
      <dgm:t>
        <a:bodyPr/>
        <a:lstStyle/>
        <a:p>
          <a:endParaRPr lang="en-US"/>
        </a:p>
      </dgm:t>
    </dgm:pt>
    <dgm:pt modelId="{42F63D21-0784-44FE-AFE1-51D75380FFCF}">
      <dgm:prSet phldrT="[Text]"/>
      <dgm:spPr/>
      <dgm:t>
        <a:bodyPr/>
        <a:lstStyle/>
        <a:p>
          <a:r>
            <a:rPr lang="fi-FI" dirty="0" err="1"/>
            <a:t>Co-chair</a:t>
          </a:r>
          <a:endParaRPr lang="fi-FI" dirty="0"/>
        </a:p>
        <a:p>
          <a:r>
            <a:rPr lang="fi-FI" dirty="0"/>
            <a:t>Marta </a:t>
          </a:r>
          <a:r>
            <a:rPr lang="fi-FI" dirty="0" err="1"/>
            <a:t>Munoz</a:t>
          </a:r>
          <a:r>
            <a:rPr lang="fi-FI" dirty="0"/>
            <a:t> </a:t>
          </a:r>
        </a:p>
        <a:p>
          <a:r>
            <a:rPr lang="fi-FI" dirty="0"/>
            <a:t>DG ENV</a:t>
          </a:r>
          <a:endParaRPr lang="en-US" dirty="0"/>
        </a:p>
      </dgm:t>
    </dgm:pt>
    <dgm:pt modelId="{B6D530D2-58ED-4F3F-998C-12C2E24715CC}" type="parTrans" cxnId="{38F5A3B1-1654-4F38-9A76-B05C8DC872D7}">
      <dgm:prSet/>
      <dgm:spPr/>
      <dgm:t>
        <a:bodyPr/>
        <a:lstStyle/>
        <a:p>
          <a:endParaRPr lang="en-US"/>
        </a:p>
      </dgm:t>
    </dgm:pt>
    <dgm:pt modelId="{0CFAD4DF-9E9A-4E36-95C6-5A965857EF4D}" type="sibTrans" cxnId="{38F5A3B1-1654-4F38-9A76-B05C8DC872D7}">
      <dgm:prSet/>
      <dgm:spPr/>
      <dgm:t>
        <a:bodyPr/>
        <a:lstStyle/>
        <a:p>
          <a:endParaRPr lang="en-US"/>
        </a:p>
      </dgm:t>
    </dgm:pt>
    <dgm:pt modelId="{FAAFBF84-7CCB-43B4-8F3D-6760EAD75E02}">
      <dgm:prSet phldrT="[Text]"/>
      <dgm:spPr/>
      <dgm:t>
        <a:bodyPr/>
        <a:lstStyle/>
        <a:p>
          <a:r>
            <a:rPr lang="fi-FI" dirty="0"/>
            <a:t>Chair</a:t>
          </a:r>
        </a:p>
        <a:p>
          <a:r>
            <a:rPr lang="fi-FI" dirty="0"/>
            <a:t>Jari </a:t>
          </a:r>
          <a:r>
            <a:rPr lang="fi-FI" dirty="0" err="1"/>
            <a:t>Waldén</a:t>
          </a:r>
          <a:endParaRPr lang="fi-FI" dirty="0"/>
        </a:p>
        <a:p>
          <a:r>
            <a:rPr lang="fi-FI" dirty="0"/>
            <a:t>FMI, FI</a:t>
          </a:r>
          <a:endParaRPr lang="en-US" dirty="0"/>
        </a:p>
      </dgm:t>
    </dgm:pt>
    <dgm:pt modelId="{4D1E137D-96D6-4F0B-B54D-E24735A1515C}" type="parTrans" cxnId="{7A5A473D-F6EB-4FC6-B3EA-7EA505710EB4}">
      <dgm:prSet/>
      <dgm:spPr/>
      <dgm:t>
        <a:bodyPr/>
        <a:lstStyle/>
        <a:p>
          <a:endParaRPr lang="en-US"/>
        </a:p>
      </dgm:t>
    </dgm:pt>
    <dgm:pt modelId="{8A1EAD95-DCDB-42FD-93BF-09E57E324E95}" type="sibTrans" cxnId="{7A5A473D-F6EB-4FC6-B3EA-7EA505710EB4}">
      <dgm:prSet/>
      <dgm:spPr/>
      <dgm:t>
        <a:bodyPr/>
        <a:lstStyle/>
        <a:p>
          <a:endParaRPr lang="en-US"/>
        </a:p>
      </dgm:t>
    </dgm:pt>
    <dgm:pt modelId="{16E5F0BC-19C2-4889-A6B8-B3B418E47E3E}">
      <dgm:prSet phldrT="[Text]"/>
      <dgm:spPr/>
      <dgm:t>
        <a:bodyPr/>
        <a:lstStyle/>
        <a:p>
          <a:r>
            <a:rPr lang="fi-FI" dirty="0" err="1"/>
            <a:t>Vice-chair</a:t>
          </a:r>
          <a:endParaRPr lang="fi-FI" dirty="0"/>
        </a:p>
        <a:p>
          <a:r>
            <a:rPr lang="fi-FI" dirty="0"/>
            <a:t>Brian Stacey</a:t>
          </a:r>
        </a:p>
        <a:p>
          <a:r>
            <a:rPr lang="fi-FI" dirty="0" err="1"/>
            <a:t>Ricardo</a:t>
          </a:r>
          <a:r>
            <a:rPr lang="fi-FI" dirty="0"/>
            <a:t>-AEA, UK</a:t>
          </a:r>
          <a:endParaRPr lang="en-US" dirty="0"/>
        </a:p>
      </dgm:t>
    </dgm:pt>
    <dgm:pt modelId="{AA5A7861-10C7-4D03-96F1-E9EB7A913F37}" type="parTrans" cxnId="{70D1019A-2432-48EC-8D02-011D8D498B76}">
      <dgm:prSet/>
      <dgm:spPr/>
      <dgm:t>
        <a:bodyPr/>
        <a:lstStyle/>
        <a:p>
          <a:endParaRPr lang="en-US"/>
        </a:p>
      </dgm:t>
    </dgm:pt>
    <dgm:pt modelId="{EC0E1D8F-B93F-4549-83C3-097119473349}" type="sibTrans" cxnId="{70D1019A-2432-48EC-8D02-011D8D498B76}">
      <dgm:prSet/>
      <dgm:spPr/>
      <dgm:t>
        <a:bodyPr/>
        <a:lstStyle/>
        <a:p>
          <a:endParaRPr lang="en-US"/>
        </a:p>
      </dgm:t>
    </dgm:pt>
    <dgm:pt modelId="{AC0D5CFA-F8D6-4BC7-84DC-AA256FE7BEDA}">
      <dgm:prSet phldrT="[Text]"/>
      <dgm:spPr/>
      <dgm:t>
        <a:bodyPr/>
        <a:lstStyle/>
        <a:p>
          <a:r>
            <a:rPr lang="fi-FI" dirty="0" err="1"/>
            <a:t>Co</a:t>
          </a:r>
          <a:r>
            <a:rPr lang="fi-FI" dirty="0"/>
            <a:t>-Chair</a:t>
          </a:r>
        </a:p>
        <a:p>
          <a:r>
            <a:rPr lang="fi-FI" dirty="0"/>
            <a:t>Annette Borowiak</a:t>
          </a:r>
        </a:p>
        <a:p>
          <a:r>
            <a:rPr lang="fi-FI" dirty="0"/>
            <a:t>JRC IES</a:t>
          </a:r>
          <a:endParaRPr lang="en-US" dirty="0"/>
        </a:p>
      </dgm:t>
    </dgm:pt>
    <dgm:pt modelId="{6A3F6895-8CE2-405B-896D-2C5EC9D4F70A}" type="parTrans" cxnId="{72356E9B-0139-4C7C-A679-5D6FC0A28669}">
      <dgm:prSet/>
      <dgm:spPr/>
      <dgm:t>
        <a:bodyPr/>
        <a:lstStyle/>
        <a:p>
          <a:endParaRPr lang="en-US"/>
        </a:p>
      </dgm:t>
    </dgm:pt>
    <dgm:pt modelId="{75F188EC-FD4D-49FA-99A0-1213D1E739D8}" type="sibTrans" cxnId="{72356E9B-0139-4C7C-A679-5D6FC0A28669}">
      <dgm:prSet/>
      <dgm:spPr/>
      <dgm:t>
        <a:bodyPr/>
        <a:lstStyle/>
        <a:p>
          <a:endParaRPr lang="en-US"/>
        </a:p>
      </dgm:t>
    </dgm:pt>
    <dgm:pt modelId="{D94E181A-D3BB-43B6-9B0B-4B444938E3BE}" type="pres">
      <dgm:prSet presAssocID="{A2B2E4AB-5958-48C5-8646-BDCC9A1D42F6}" presName="Name0" presStyleCnt="0">
        <dgm:presLayoutVars>
          <dgm:chPref val="1"/>
          <dgm:dir/>
          <dgm:animOne val="branch"/>
          <dgm:animLvl val="lvl"/>
          <dgm:resizeHandles/>
        </dgm:presLayoutVars>
      </dgm:prSet>
      <dgm:spPr/>
    </dgm:pt>
    <dgm:pt modelId="{A671BEF6-2606-4A41-8383-05EDD4D324BF}" type="pres">
      <dgm:prSet presAssocID="{42F63D21-0784-44FE-AFE1-51D75380FFCF}" presName="vertOne" presStyleCnt="0"/>
      <dgm:spPr/>
    </dgm:pt>
    <dgm:pt modelId="{83B43972-4DB8-4137-9DDF-07F142DD3EA9}" type="pres">
      <dgm:prSet presAssocID="{42F63D21-0784-44FE-AFE1-51D75380FFCF}" presName="txOne" presStyleLbl="node0" presStyleIdx="0" presStyleCnt="1" custScaleX="25838" custScaleY="55373" custLinFactY="-53656" custLinFactNeighborX="35327" custLinFactNeighborY="-100000">
        <dgm:presLayoutVars>
          <dgm:chPref val="3"/>
        </dgm:presLayoutVars>
      </dgm:prSet>
      <dgm:spPr/>
    </dgm:pt>
    <dgm:pt modelId="{B015A499-8C2F-48E8-BC89-E5AE86945D5F}" type="pres">
      <dgm:prSet presAssocID="{42F63D21-0784-44FE-AFE1-51D75380FFCF}" presName="parTransOne" presStyleCnt="0"/>
      <dgm:spPr/>
    </dgm:pt>
    <dgm:pt modelId="{365E7D33-C7DF-4C3D-B82F-F2C02112D121}" type="pres">
      <dgm:prSet presAssocID="{42F63D21-0784-44FE-AFE1-51D75380FFCF}" presName="horzOne" presStyleCnt="0"/>
      <dgm:spPr/>
    </dgm:pt>
    <dgm:pt modelId="{B1ADA737-2EF8-443C-B11F-6229B86B70A5}" type="pres">
      <dgm:prSet presAssocID="{FAAFBF84-7CCB-43B4-8F3D-6760EAD75E02}" presName="vertTwo" presStyleCnt="0"/>
      <dgm:spPr/>
    </dgm:pt>
    <dgm:pt modelId="{FAD6843E-B631-4789-8078-A150793E878D}" type="pres">
      <dgm:prSet presAssocID="{FAAFBF84-7CCB-43B4-8F3D-6760EAD75E02}" presName="txTwo" presStyleLbl="node2" presStyleIdx="0" presStyleCnt="3" custScaleX="21643" custScaleY="52138" custLinFactNeighborX="-6310" custLinFactNeighborY="-58">
        <dgm:presLayoutVars>
          <dgm:chPref val="3"/>
        </dgm:presLayoutVars>
      </dgm:prSet>
      <dgm:spPr/>
    </dgm:pt>
    <dgm:pt modelId="{CDA170C0-9D93-4076-AF3D-C5306A8596BE}" type="pres">
      <dgm:prSet presAssocID="{FAAFBF84-7CCB-43B4-8F3D-6760EAD75E02}" presName="horzTwo" presStyleCnt="0"/>
      <dgm:spPr/>
    </dgm:pt>
    <dgm:pt modelId="{22B4B331-62F0-4A47-B4D4-301F3F464212}" type="pres">
      <dgm:prSet presAssocID="{8A1EAD95-DCDB-42FD-93BF-09E57E324E95}" presName="sibSpaceTwo" presStyleCnt="0"/>
      <dgm:spPr/>
    </dgm:pt>
    <dgm:pt modelId="{A3F329AD-41E2-43A0-AEBB-1AB924D5030E}" type="pres">
      <dgm:prSet presAssocID="{16E5F0BC-19C2-4889-A6B8-B3B418E47E3E}" presName="vertTwo" presStyleCnt="0"/>
      <dgm:spPr/>
    </dgm:pt>
    <dgm:pt modelId="{5FB010E1-D0C6-4CEC-9C21-32570FFA3350}" type="pres">
      <dgm:prSet presAssocID="{16E5F0BC-19C2-4889-A6B8-B3B418E47E3E}" presName="txTwo" presStyleLbl="node2" presStyleIdx="1" presStyleCnt="3" custScaleX="23741" custScaleY="51572" custLinFactNeighborX="-13955" custLinFactNeighborY="-624">
        <dgm:presLayoutVars>
          <dgm:chPref val="3"/>
        </dgm:presLayoutVars>
      </dgm:prSet>
      <dgm:spPr/>
    </dgm:pt>
    <dgm:pt modelId="{A4F7BFBC-25A2-478D-BF07-5E3DA7452E26}" type="pres">
      <dgm:prSet presAssocID="{16E5F0BC-19C2-4889-A6B8-B3B418E47E3E}" presName="horzTwo" presStyleCnt="0"/>
      <dgm:spPr/>
    </dgm:pt>
    <dgm:pt modelId="{ACAD5294-BEE1-4211-89A0-64B992DDE679}" type="pres">
      <dgm:prSet presAssocID="{EC0E1D8F-B93F-4549-83C3-097119473349}" presName="sibSpaceTwo" presStyleCnt="0"/>
      <dgm:spPr/>
    </dgm:pt>
    <dgm:pt modelId="{E03521D0-5F7C-4AFA-B396-3B55211ABC8A}" type="pres">
      <dgm:prSet presAssocID="{AC0D5CFA-F8D6-4BC7-84DC-AA256FE7BEDA}" presName="vertTwo" presStyleCnt="0"/>
      <dgm:spPr/>
    </dgm:pt>
    <dgm:pt modelId="{581C704F-94C6-46BF-917F-2DF100F300C9}" type="pres">
      <dgm:prSet presAssocID="{AC0D5CFA-F8D6-4BC7-84DC-AA256FE7BEDA}" presName="txTwo" presStyleLbl="node2" presStyleIdx="2" presStyleCnt="3" custScaleX="24342" custScaleY="53631" custLinFactNeighborX="-21757" custLinFactNeighborY="-4111">
        <dgm:presLayoutVars>
          <dgm:chPref val="3"/>
        </dgm:presLayoutVars>
      </dgm:prSet>
      <dgm:spPr/>
    </dgm:pt>
    <dgm:pt modelId="{DF3D3CF0-20E7-49A1-B1C2-1D79FB3016FE}" type="pres">
      <dgm:prSet presAssocID="{AC0D5CFA-F8D6-4BC7-84DC-AA256FE7BEDA}" presName="horzTwo" presStyleCnt="0"/>
      <dgm:spPr/>
    </dgm:pt>
  </dgm:ptLst>
  <dgm:cxnLst>
    <dgm:cxn modelId="{164CB019-1CAB-4882-809B-2BE0B9814150}" type="presOf" srcId="{AC0D5CFA-F8D6-4BC7-84DC-AA256FE7BEDA}" destId="{581C704F-94C6-46BF-917F-2DF100F300C9}" srcOrd="0" destOrd="0" presId="urn:microsoft.com/office/officeart/2005/8/layout/architecture"/>
    <dgm:cxn modelId="{7A5A473D-F6EB-4FC6-B3EA-7EA505710EB4}" srcId="{42F63D21-0784-44FE-AFE1-51D75380FFCF}" destId="{FAAFBF84-7CCB-43B4-8F3D-6760EAD75E02}" srcOrd="0" destOrd="0" parTransId="{4D1E137D-96D6-4F0B-B54D-E24735A1515C}" sibTransId="{8A1EAD95-DCDB-42FD-93BF-09E57E324E95}"/>
    <dgm:cxn modelId="{7A6AD249-14D9-4BAE-BEAA-78A391EBEC91}" type="presOf" srcId="{16E5F0BC-19C2-4889-A6B8-B3B418E47E3E}" destId="{5FB010E1-D0C6-4CEC-9C21-32570FFA3350}" srcOrd="0" destOrd="0" presId="urn:microsoft.com/office/officeart/2005/8/layout/architecture"/>
    <dgm:cxn modelId="{70D1019A-2432-48EC-8D02-011D8D498B76}" srcId="{42F63D21-0784-44FE-AFE1-51D75380FFCF}" destId="{16E5F0BC-19C2-4889-A6B8-B3B418E47E3E}" srcOrd="1" destOrd="0" parTransId="{AA5A7861-10C7-4D03-96F1-E9EB7A913F37}" sibTransId="{EC0E1D8F-B93F-4549-83C3-097119473349}"/>
    <dgm:cxn modelId="{72356E9B-0139-4C7C-A679-5D6FC0A28669}" srcId="{42F63D21-0784-44FE-AFE1-51D75380FFCF}" destId="{AC0D5CFA-F8D6-4BC7-84DC-AA256FE7BEDA}" srcOrd="2" destOrd="0" parTransId="{6A3F6895-8CE2-405B-896D-2C5EC9D4F70A}" sibTransId="{75F188EC-FD4D-49FA-99A0-1213D1E739D8}"/>
    <dgm:cxn modelId="{38F5A3B1-1654-4F38-9A76-B05C8DC872D7}" srcId="{A2B2E4AB-5958-48C5-8646-BDCC9A1D42F6}" destId="{42F63D21-0784-44FE-AFE1-51D75380FFCF}" srcOrd="0" destOrd="0" parTransId="{B6D530D2-58ED-4F3F-998C-12C2E24715CC}" sibTransId="{0CFAD4DF-9E9A-4E36-95C6-5A965857EF4D}"/>
    <dgm:cxn modelId="{5BCFC3B9-1259-4F9D-B76C-B8591CEA6883}" type="presOf" srcId="{A2B2E4AB-5958-48C5-8646-BDCC9A1D42F6}" destId="{D94E181A-D3BB-43B6-9B0B-4B444938E3BE}" srcOrd="0" destOrd="0" presId="urn:microsoft.com/office/officeart/2005/8/layout/architecture"/>
    <dgm:cxn modelId="{F18ECDE2-DD91-4EB6-B62F-F4EAE7EDE343}" type="presOf" srcId="{FAAFBF84-7CCB-43B4-8F3D-6760EAD75E02}" destId="{FAD6843E-B631-4789-8078-A150793E878D}" srcOrd="0" destOrd="0" presId="urn:microsoft.com/office/officeart/2005/8/layout/architecture"/>
    <dgm:cxn modelId="{E4EBA2EB-58C9-4FD7-A5C7-CFDA7AE34A47}" type="presOf" srcId="{42F63D21-0784-44FE-AFE1-51D75380FFCF}" destId="{83B43972-4DB8-4137-9DDF-07F142DD3EA9}" srcOrd="0" destOrd="0" presId="urn:microsoft.com/office/officeart/2005/8/layout/architecture"/>
    <dgm:cxn modelId="{6B6C5DFF-4008-422C-ACDB-E1411F1A5E27}" type="presParOf" srcId="{D94E181A-D3BB-43B6-9B0B-4B444938E3BE}" destId="{A671BEF6-2606-4A41-8383-05EDD4D324BF}" srcOrd="0" destOrd="0" presId="urn:microsoft.com/office/officeart/2005/8/layout/architecture"/>
    <dgm:cxn modelId="{78B761B1-B94F-4081-9D67-5CE38A43DE33}" type="presParOf" srcId="{A671BEF6-2606-4A41-8383-05EDD4D324BF}" destId="{83B43972-4DB8-4137-9DDF-07F142DD3EA9}" srcOrd="0" destOrd="0" presId="urn:microsoft.com/office/officeart/2005/8/layout/architecture"/>
    <dgm:cxn modelId="{ADABC42F-372B-4DD9-ACF2-4C7FC3D4C071}" type="presParOf" srcId="{A671BEF6-2606-4A41-8383-05EDD4D324BF}" destId="{B015A499-8C2F-48E8-BC89-E5AE86945D5F}" srcOrd="1" destOrd="0" presId="urn:microsoft.com/office/officeart/2005/8/layout/architecture"/>
    <dgm:cxn modelId="{8FCA97E6-9B6F-4891-A664-546D34E35A4D}" type="presParOf" srcId="{A671BEF6-2606-4A41-8383-05EDD4D324BF}" destId="{365E7D33-C7DF-4C3D-B82F-F2C02112D121}" srcOrd="2" destOrd="0" presId="urn:microsoft.com/office/officeart/2005/8/layout/architecture"/>
    <dgm:cxn modelId="{9E8E903B-0316-47A1-9245-4D80433E60F9}" type="presParOf" srcId="{365E7D33-C7DF-4C3D-B82F-F2C02112D121}" destId="{B1ADA737-2EF8-443C-B11F-6229B86B70A5}" srcOrd="0" destOrd="0" presId="urn:microsoft.com/office/officeart/2005/8/layout/architecture"/>
    <dgm:cxn modelId="{E67ACA32-8FBA-4D63-BF28-AA17BA135883}" type="presParOf" srcId="{B1ADA737-2EF8-443C-B11F-6229B86B70A5}" destId="{FAD6843E-B631-4789-8078-A150793E878D}" srcOrd="0" destOrd="0" presId="urn:microsoft.com/office/officeart/2005/8/layout/architecture"/>
    <dgm:cxn modelId="{AC9669BC-32EC-4607-B111-2534418DF912}" type="presParOf" srcId="{B1ADA737-2EF8-443C-B11F-6229B86B70A5}" destId="{CDA170C0-9D93-4076-AF3D-C5306A8596BE}" srcOrd="1" destOrd="0" presId="urn:microsoft.com/office/officeart/2005/8/layout/architecture"/>
    <dgm:cxn modelId="{15FFDEAB-A976-4C3D-96CE-6A26DA3EFC16}" type="presParOf" srcId="{365E7D33-C7DF-4C3D-B82F-F2C02112D121}" destId="{22B4B331-62F0-4A47-B4D4-301F3F464212}" srcOrd="1" destOrd="0" presId="urn:microsoft.com/office/officeart/2005/8/layout/architecture"/>
    <dgm:cxn modelId="{99127A97-457C-4FCC-A5DA-D474A83FE600}" type="presParOf" srcId="{365E7D33-C7DF-4C3D-B82F-F2C02112D121}" destId="{A3F329AD-41E2-43A0-AEBB-1AB924D5030E}" srcOrd="2" destOrd="0" presId="urn:microsoft.com/office/officeart/2005/8/layout/architecture"/>
    <dgm:cxn modelId="{9346A953-460F-40FE-81FD-45D08C4ACE06}" type="presParOf" srcId="{A3F329AD-41E2-43A0-AEBB-1AB924D5030E}" destId="{5FB010E1-D0C6-4CEC-9C21-32570FFA3350}" srcOrd="0" destOrd="0" presId="urn:microsoft.com/office/officeart/2005/8/layout/architecture"/>
    <dgm:cxn modelId="{4C6AF114-A341-46A8-892F-46FA5DDE7667}" type="presParOf" srcId="{A3F329AD-41E2-43A0-AEBB-1AB924D5030E}" destId="{A4F7BFBC-25A2-478D-BF07-5E3DA7452E26}" srcOrd="1" destOrd="0" presId="urn:microsoft.com/office/officeart/2005/8/layout/architecture"/>
    <dgm:cxn modelId="{6BB36B64-71D0-44D3-AE78-D81AC2E9C6B9}" type="presParOf" srcId="{365E7D33-C7DF-4C3D-B82F-F2C02112D121}" destId="{ACAD5294-BEE1-4211-89A0-64B992DDE679}" srcOrd="3" destOrd="0" presId="urn:microsoft.com/office/officeart/2005/8/layout/architecture"/>
    <dgm:cxn modelId="{716D028A-0087-425E-9413-D028D2A00E9B}" type="presParOf" srcId="{365E7D33-C7DF-4C3D-B82F-F2C02112D121}" destId="{E03521D0-5F7C-4AFA-B396-3B55211ABC8A}" srcOrd="4" destOrd="0" presId="urn:microsoft.com/office/officeart/2005/8/layout/architecture"/>
    <dgm:cxn modelId="{CF8817D2-5767-4670-899B-8AEAEA75E983}" type="presParOf" srcId="{E03521D0-5F7C-4AFA-B396-3B55211ABC8A}" destId="{581C704F-94C6-46BF-917F-2DF100F300C9}" srcOrd="0" destOrd="0" presId="urn:microsoft.com/office/officeart/2005/8/layout/architecture"/>
    <dgm:cxn modelId="{7602EFDF-1E1D-456E-9FC7-B8EB94D993E5}" type="presParOf" srcId="{E03521D0-5F7C-4AFA-B396-3B55211ABC8A}" destId="{DF3D3CF0-20E7-49A1-B1C2-1D79FB3016FE}"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43972-4DB8-4137-9DDF-07F142DD3EA9}">
      <dsp:nvSpPr>
        <dsp:cNvPr id="0" name=""/>
        <dsp:cNvSpPr/>
      </dsp:nvSpPr>
      <dsp:spPr>
        <a:xfrm>
          <a:off x="4635298" y="121"/>
          <a:ext cx="1652939" cy="13520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i-FI" sz="1900" kern="1200" dirty="0" err="1"/>
            <a:t>Co-chair</a:t>
          </a:r>
          <a:endParaRPr lang="fi-FI" sz="1900" kern="1200" dirty="0"/>
        </a:p>
        <a:p>
          <a:pPr marL="0" lvl="0" indent="0" algn="ctr" defTabSz="844550">
            <a:lnSpc>
              <a:spcPct val="90000"/>
            </a:lnSpc>
            <a:spcBef>
              <a:spcPct val="0"/>
            </a:spcBef>
            <a:spcAft>
              <a:spcPct val="35000"/>
            </a:spcAft>
            <a:buNone/>
          </a:pPr>
          <a:r>
            <a:rPr lang="fi-FI" sz="1900" kern="1200" dirty="0"/>
            <a:t>Marta </a:t>
          </a:r>
          <a:r>
            <a:rPr lang="fi-FI" sz="1900" kern="1200" dirty="0" err="1"/>
            <a:t>Munoz</a:t>
          </a:r>
          <a:r>
            <a:rPr lang="fi-FI" sz="1900" kern="1200" dirty="0"/>
            <a:t> </a:t>
          </a:r>
        </a:p>
        <a:p>
          <a:pPr marL="0" lvl="0" indent="0" algn="ctr" defTabSz="844550">
            <a:lnSpc>
              <a:spcPct val="90000"/>
            </a:lnSpc>
            <a:spcBef>
              <a:spcPct val="0"/>
            </a:spcBef>
            <a:spcAft>
              <a:spcPct val="35000"/>
            </a:spcAft>
            <a:buNone/>
          </a:pPr>
          <a:r>
            <a:rPr lang="fi-FI" sz="1900" kern="1200" dirty="0"/>
            <a:t>DG ENV</a:t>
          </a:r>
          <a:endParaRPr lang="en-US" sz="1900" kern="1200" dirty="0"/>
        </a:p>
      </dsp:txBody>
      <dsp:txXfrm>
        <a:off x="4674897" y="39720"/>
        <a:ext cx="1573741" cy="1272818"/>
      </dsp:txXfrm>
    </dsp:sp>
    <dsp:sp modelId="{FAD6843E-B631-4789-8078-A150793E878D}">
      <dsp:nvSpPr>
        <dsp:cNvPr id="0" name=""/>
        <dsp:cNvSpPr/>
      </dsp:nvSpPr>
      <dsp:spPr>
        <a:xfrm>
          <a:off x="30443" y="35769"/>
          <a:ext cx="1384572" cy="12730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a:t>Chair</a:t>
          </a:r>
        </a:p>
        <a:p>
          <a:pPr marL="0" lvl="0" indent="0" algn="ctr" defTabSz="711200">
            <a:lnSpc>
              <a:spcPct val="90000"/>
            </a:lnSpc>
            <a:spcBef>
              <a:spcPct val="0"/>
            </a:spcBef>
            <a:spcAft>
              <a:spcPct val="35000"/>
            </a:spcAft>
            <a:buNone/>
          </a:pPr>
          <a:r>
            <a:rPr lang="fi-FI" sz="1600" kern="1200" dirty="0"/>
            <a:t>Jari </a:t>
          </a:r>
          <a:r>
            <a:rPr lang="fi-FI" sz="1600" kern="1200" dirty="0" err="1"/>
            <a:t>Waldén</a:t>
          </a:r>
          <a:endParaRPr lang="fi-FI" sz="1600" kern="1200" dirty="0"/>
        </a:p>
        <a:p>
          <a:pPr marL="0" lvl="0" indent="0" algn="ctr" defTabSz="711200">
            <a:lnSpc>
              <a:spcPct val="90000"/>
            </a:lnSpc>
            <a:spcBef>
              <a:spcPct val="0"/>
            </a:spcBef>
            <a:spcAft>
              <a:spcPct val="35000"/>
            </a:spcAft>
            <a:buNone/>
          </a:pPr>
          <a:r>
            <a:rPr lang="fi-FI" sz="1600" kern="1200" dirty="0"/>
            <a:t>FMI, FI</a:t>
          </a:r>
          <a:endParaRPr lang="en-US" sz="1600" kern="1200" dirty="0"/>
        </a:p>
      </dsp:txBody>
      <dsp:txXfrm>
        <a:off x="67729" y="73055"/>
        <a:ext cx="1310000" cy="1198456"/>
      </dsp:txXfrm>
    </dsp:sp>
    <dsp:sp modelId="{5FB010E1-D0C6-4CEC-9C21-32570FFA3350}">
      <dsp:nvSpPr>
        <dsp:cNvPr id="0" name=""/>
        <dsp:cNvSpPr/>
      </dsp:nvSpPr>
      <dsp:spPr>
        <a:xfrm>
          <a:off x="1463315" y="35769"/>
          <a:ext cx="1518787" cy="12592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err="1"/>
            <a:t>Vice-chair</a:t>
          </a:r>
          <a:endParaRPr lang="fi-FI" sz="1600" kern="1200" dirty="0"/>
        </a:p>
        <a:p>
          <a:pPr marL="0" lvl="0" indent="0" algn="ctr" defTabSz="711200">
            <a:lnSpc>
              <a:spcPct val="90000"/>
            </a:lnSpc>
            <a:spcBef>
              <a:spcPct val="0"/>
            </a:spcBef>
            <a:spcAft>
              <a:spcPct val="35000"/>
            </a:spcAft>
            <a:buNone/>
          </a:pPr>
          <a:r>
            <a:rPr lang="fi-FI" sz="1600" kern="1200" dirty="0"/>
            <a:t>Brian Stacey</a:t>
          </a:r>
        </a:p>
        <a:p>
          <a:pPr marL="0" lvl="0" indent="0" algn="ctr" defTabSz="711200">
            <a:lnSpc>
              <a:spcPct val="90000"/>
            </a:lnSpc>
            <a:spcBef>
              <a:spcPct val="0"/>
            </a:spcBef>
            <a:spcAft>
              <a:spcPct val="35000"/>
            </a:spcAft>
            <a:buNone/>
          </a:pPr>
          <a:r>
            <a:rPr lang="fi-FI" sz="1600" kern="1200" dirty="0" err="1"/>
            <a:t>Ricardo</a:t>
          </a:r>
          <a:r>
            <a:rPr lang="fi-FI" sz="1600" kern="1200" dirty="0"/>
            <a:t>-AEA, UK</a:t>
          </a:r>
          <a:endParaRPr lang="en-US" sz="1600" kern="1200" dirty="0"/>
        </a:p>
      </dsp:txBody>
      <dsp:txXfrm>
        <a:off x="1500196" y="72650"/>
        <a:ext cx="1445025" cy="1185446"/>
      </dsp:txXfrm>
    </dsp:sp>
    <dsp:sp modelId="{581C704F-94C6-46BF-917F-2DF100F300C9}">
      <dsp:nvSpPr>
        <dsp:cNvPr id="0" name=""/>
        <dsp:cNvSpPr/>
      </dsp:nvSpPr>
      <dsp:spPr>
        <a:xfrm>
          <a:off x="3020358" y="0"/>
          <a:ext cx="1557235" cy="13094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err="1"/>
            <a:t>Co</a:t>
          </a:r>
          <a:r>
            <a:rPr lang="fi-FI" sz="1600" kern="1200" dirty="0"/>
            <a:t>-Chair</a:t>
          </a:r>
        </a:p>
        <a:p>
          <a:pPr marL="0" lvl="0" indent="0" algn="ctr" defTabSz="711200">
            <a:lnSpc>
              <a:spcPct val="90000"/>
            </a:lnSpc>
            <a:spcBef>
              <a:spcPct val="0"/>
            </a:spcBef>
            <a:spcAft>
              <a:spcPct val="35000"/>
            </a:spcAft>
            <a:buNone/>
          </a:pPr>
          <a:r>
            <a:rPr lang="fi-FI" sz="1600" kern="1200" dirty="0"/>
            <a:t>Annette Borowiak</a:t>
          </a:r>
        </a:p>
        <a:p>
          <a:pPr marL="0" lvl="0" indent="0" algn="ctr" defTabSz="711200">
            <a:lnSpc>
              <a:spcPct val="90000"/>
            </a:lnSpc>
            <a:spcBef>
              <a:spcPct val="0"/>
            </a:spcBef>
            <a:spcAft>
              <a:spcPct val="35000"/>
            </a:spcAft>
            <a:buNone/>
          </a:pPr>
          <a:r>
            <a:rPr lang="fi-FI" sz="1600" kern="1200" dirty="0"/>
            <a:t>JRC IES</a:t>
          </a:r>
          <a:endParaRPr lang="en-US" sz="1600" kern="1200" dirty="0"/>
        </a:p>
      </dsp:txBody>
      <dsp:txXfrm>
        <a:off x="3058711" y="38353"/>
        <a:ext cx="1480529" cy="1232776"/>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Etukansi tekstillä">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3011" y="1994232"/>
            <a:ext cx="8629789" cy="1400610"/>
          </a:xfrm>
        </p:spPr>
        <p:txBody>
          <a:bodyPr>
            <a:normAutofit/>
          </a:bodyPr>
          <a:lstStyle>
            <a:lvl1pPr algn="ctr">
              <a:defRPr sz="4000">
                <a:solidFill>
                  <a:srgbClr val="63B9E9"/>
                </a:solidFill>
              </a:defRPr>
            </a:lvl1pPr>
          </a:lstStyle>
          <a:p>
            <a:r>
              <a:rPr lang="en-US"/>
              <a:t>Click to edit Master title style</a:t>
            </a:r>
            <a:endParaRPr lang="fi-FI"/>
          </a:p>
        </p:txBody>
      </p:sp>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282578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Etukansi tekstillä">
    <p:spTree>
      <p:nvGrpSpPr>
        <p:cNvPr id="1" name=""/>
        <p:cNvGrpSpPr/>
        <p:nvPr/>
      </p:nvGrpSpPr>
      <p:grpSpPr>
        <a:xfrm>
          <a:off x="0" y="0"/>
          <a:ext cx="0" cy="0"/>
          <a:chOff x="0" y="0"/>
          <a:chExt cx="0" cy="0"/>
        </a:xfrm>
      </p:grpSpPr>
      <p:sp>
        <p:nvSpPr>
          <p:cNvPr id="2" name="Title 1"/>
          <p:cNvSpPr>
            <a:spLocks noGrp="1"/>
          </p:cNvSpPr>
          <p:nvPr>
            <p:ph type="title"/>
          </p:nvPr>
        </p:nvSpPr>
        <p:spPr>
          <a:xfrm>
            <a:off x="653011" y="1994232"/>
            <a:ext cx="8629789" cy="1400610"/>
          </a:xfrm>
        </p:spPr>
        <p:txBody>
          <a:bodyPr>
            <a:normAutofit/>
          </a:bodyPr>
          <a:lstStyle>
            <a:lvl1pPr algn="ctr">
              <a:defRPr sz="4000">
                <a:solidFill>
                  <a:srgbClr val="63B9E9"/>
                </a:solidFill>
              </a:defRPr>
            </a:lvl1pPr>
          </a:lstStyle>
          <a:p>
            <a:r>
              <a:rPr lang="en-US"/>
              <a:t>Click to edit Master title style</a:t>
            </a:r>
            <a:endParaRPr lang="fi-FI"/>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58" y="4033864"/>
            <a:ext cx="9888392" cy="2834646"/>
          </a:xfrm>
          <a:prstGeom prst="rect">
            <a:avLst/>
          </a:prstGeom>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2168316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logo, kiekura, tekstit">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642501" y="702248"/>
            <a:ext cx="7545005" cy="1325563"/>
          </a:xfrm>
        </p:spPr>
        <p:txBody>
          <a:bodyPr/>
          <a:lstStyle>
            <a:lvl1pPr>
              <a:defRPr>
                <a:solidFill>
                  <a:srgbClr val="63B9E9"/>
                </a:solidFill>
              </a:defRPr>
            </a:lvl1pPr>
          </a:lstStyle>
          <a:p>
            <a:r>
              <a:rPr lang="en-US"/>
              <a:t>Click to edit Master title style</a:t>
            </a:r>
            <a:endParaRPr lang="en-US" dirty="0"/>
          </a:p>
        </p:txBody>
      </p:sp>
      <p:sp>
        <p:nvSpPr>
          <p:cNvPr id="11" name="Content Placeholder 2"/>
          <p:cNvSpPr>
            <a:spLocks noGrp="1"/>
          </p:cNvSpPr>
          <p:nvPr>
            <p:ph idx="1"/>
          </p:nvPr>
        </p:nvSpPr>
        <p:spPr>
          <a:xfrm>
            <a:off x="642500" y="2046861"/>
            <a:ext cx="8599095" cy="4242814"/>
          </a:xfrm>
        </p:spPr>
        <p:txBody>
          <a:bodyPr/>
          <a:lstStyle>
            <a:lvl1pPr>
              <a:buClr>
                <a:schemeClr val="bg1">
                  <a:lumMod val="65000"/>
                </a:schemeClr>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a:xfrm>
            <a:off x="632976" y="6356352"/>
            <a:ext cx="2227421" cy="365125"/>
          </a:xfrm>
        </p:spPr>
        <p:txBody>
          <a:bodyPr/>
          <a:lstStyle>
            <a:lvl1pPr>
              <a:defRPr sz="1050"/>
            </a:lvl1pPr>
          </a:lstStyle>
          <a:p>
            <a:fld id="{4070B602-DEBD-48CF-8845-9A6DCD7F1340}" type="datetime1">
              <a:rPr lang="fi-FI" smtClean="0"/>
              <a:t>12.5.2017</a:t>
            </a:fld>
            <a:endParaRPr lang="fi-FI"/>
          </a:p>
        </p:txBody>
      </p:sp>
      <p:sp>
        <p:nvSpPr>
          <p:cNvPr id="10"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2"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pic>
        <p:nvPicPr>
          <p:cNvPr id="14"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3360701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logo, kiekura, tekstit">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642501" y="702248"/>
            <a:ext cx="7545005" cy="1325563"/>
          </a:xfrm>
        </p:spPr>
        <p:txBody>
          <a:bodyPr/>
          <a:lstStyle>
            <a:lvl1pPr>
              <a:defRPr>
                <a:solidFill>
                  <a:srgbClr val="63B9E9"/>
                </a:solidFill>
              </a:defRPr>
            </a:lvl1pPr>
          </a:lstStyle>
          <a:p>
            <a:r>
              <a:rPr lang="en-US"/>
              <a:t>Click to edit Master title style</a:t>
            </a:r>
            <a:endParaRPr lang="en-US" dirty="0"/>
          </a:p>
        </p:txBody>
      </p:sp>
      <p:sp>
        <p:nvSpPr>
          <p:cNvPr id="11" name="Content Placeholder 2"/>
          <p:cNvSpPr>
            <a:spLocks noGrp="1"/>
          </p:cNvSpPr>
          <p:nvPr>
            <p:ph idx="1"/>
          </p:nvPr>
        </p:nvSpPr>
        <p:spPr>
          <a:xfrm>
            <a:off x="642500" y="2046861"/>
            <a:ext cx="8599095" cy="4242814"/>
          </a:xfrm>
        </p:spPr>
        <p:txBody>
          <a:bodyPr/>
          <a:lstStyle>
            <a:lvl1pPr>
              <a:buClr>
                <a:schemeClr val="bg1">
                  <a:lumMod val="65000"/>
                </a:schemeClr>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a:xfrm>
            <a:off x="632976" y="6356352"/>
            <a:ext cx="2227421" cy="365125"/>
          </a:xfrm>
        </p:spPr>
        <p:txBody>
          <a:bodyPr/>
          <a:lstStyle>
            <a:lvl1pPr>
              <a:defRPr sz="1050"/>
            </a:lvl1pPr>
          </a:lstStyle>
          <a:p>
            <a:fld id="{4070B602-DEBD-48CF-8845-9A6DCD7F1340}" type="datetime1">
              <a:rPr lang="fi-FI" smtClean="0"/>
              <a:t>12.5.2017</a:t>
            </a:fld>
            <a:endParaRPr lang="fi-FI"/>
          </a:p>
        </p:txBody>
      </p:sp>
      <p:sp>
        <p:nvSpPr>
          <p:cNvPr id="10"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2"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pic>
        <p:nvPicPr>
          <p:cNvPr id="14"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111490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iehkura ja pallot">
    <p:bg>
      <p:bgPr>
        <a:solidFill>
          <a:schemeClr val="bg1"/>
        </a:solidFill>
        <a:effectLst/>
      </p:bgPr>
    </p:bg>
    <p:spTree>
      <p:nvGrpSpPr>
        <p:cNvPr id="1" name=""/>
        <p:cNvGrpSpPr/>
        <p:nvPr/>
      </p:nvGrpSpPr>
      <p:grpSpPr>
        <a:xfrm>
          <a:off x="0" y="0"/>
          <a:ext cx="0" cy="0"/>
          <a:chOff x="0" y="0"/>
          <a:chExt cx="0" cy="0"/>
        </a:xfrm>
      </p:grpSpPr>
      <p:sp>
        <p:nvSpPr>
          <p:cNvPr id="13" name="Oval 12"/>
          <p:cNvSpPr/>
          <p:nvPr userDrawn="1"/>
        </p:nvSpPr>
        <p:spPr>
          <a:xfrm>
            <a:off x="8990195" y="-724388"/>
            <a:ext cx="1506356" cy="1506356"/>
          </a:xfrm>
          <a:prstGeom prst="ellipse">
            <a:avLst/>
          </a:prstGeom>
          <a:solidFill>
            <a:srgbClr val="F7B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val 13"/>
          <p:cNvSpPr/>
          <p:nvPr userDrawn="1"/>
        </p:nvSpPr>
        <p:spPr>
          <a:xfrm>
            <a:off x="8479432" y="4391025"/>
            <a:ext cx="3606176" cy="3606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Content Placeholder 2"/>
          <p:cNvSpPr>
            <a:spLocks noGrp="1"/>
          </p:cNvSpPr>
          <p:nvPr>
            <p:ph idx="1"/>
          </p:nvPr>
        </p:nvSpPr>
        <p:spPr>
          <a:xfrm>
            <a:off x="641186" y="2044217"/>
            <a:ext cx="7840699" cy="42501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a:xfrm>
            <a:off x="632976" y="6356352"/>
            <a:ext cx="2227421" cy="365125"/>
          </a:xfrm>
        </p:spPr>
        <p:txBody>
          <a:bodyPr/>
          <a:lstStyle>
            <a:lvl1pPr>
              <a:defRPr sz="1050"/>
            </a:lvl1pPr>
          </a:lstStyle>
          <a:p>
            <a:fld id="{CF82474C-4A9B-4100-9EFE-59012ADDF92D}" type="datetime1">
              <a:rPr lang="fi-FI" smtClean="0"/>
              <a:t>12.5.2017</a:t>
            </a:fld>
            <a:endParaRPr lang="fi-FI"/>
          </a:p>
        </p:txBody>
      </p:sp>
      <p:sp>
        <p:nvSpPr>
          <p:cNvPr id="10"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2"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sp>
        <p:nvSpPr>
          <p:cNvPr id="17" name="Title Placeholder 1"/>
          <p:cNvSpPr>
            <a:spLocks noGrp="1"/>
          </p:cNvSpPr>
          <p:nvPr>
            <p:ph type="title"/>
          </p:nvPr>
        </p:nvSpPr>
        <p:spPr>
          <a:xfrm>
            <a:off x="641516" y="706258"/>
            <a:ext cx="7840370" cy="1325563"/>
          </a:xfrm>
          <a:prstGeom prst="rect">
            <a:avLst/>
          </a:prstGeom>
        </p:spPr>
        <p:txBody>
          <a:bodyPr vert="horz" lIns="0" tIns="0" rIns="0" bIns="0" rtlCol="0" anchor="t" anchorCtr="0">
            <a:normAutofit/>
          </a:bodyPr>
          <a:lstStyle/>
          <a:p>
            <a:r>
              <a:rPr lang="en-US"/>
              <a:t>Click to edit Master title style</a:t>
            </a:r>
            <a:endParaRPr lang="en-US" dirty="0"/>
          </a:p>
        </p:txBody>
      </p:sp>
      <p:pic>
        <p:nvPicPr>
          <p:cNvPr id="1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3364788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iehkura ja oranssi pallo">
    <p:bg>
      <p:bgPr>
        <a:solidFill>
          <a:schemeClr val="bg1"/>
        </a:solidFill>
        <a:effectLst/>
      </p:bgPr>
    </p:bg>
    <p:spTree>
      <p:nvGrpSpPr>
        <p:cNvPr id="1" name=""/>
        <p:cNvGrpSpPr/>
        <p:nvPr/>
      </p:nvGrpSpPr>
      <p:grpSpPr>
        <a:xfrm>
          <a:off x="0" y="0"/>
          <a:ext cx="0" cy="0"/>
          <a:chOff x="0" y="0"/>
          <a:chExt cx="0" cy="0"/>
        </a:xfrm>
      </p:grpSpPr>
      <p:sp>
        <p:nvSpPr>
          <p:cNvPr id="13" name="Oval 12"/>
          <p:cNvSpPr/>
          <p:nvPr userDrawn="1"/>
        </p:nvSpPr>
        <p:spPr>
          <a:xfrm>
            <a:off x="8990195" y="-724388"/>
            <a:ext cx="1506356" cy="1506356"/>
          </a:xfrm>
          <a:prstGeom prst="ellipse">
            <a:avLst/>
          </a:prstGeom>
          <a:solidFill>
            <a:srgbClr val="F7B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Content Placeholder 2"/>
          <p:cNvSpPr>
            <a:spLocks noGrp="1"/>
          </p:cNvSpPr>
          <p:nvPr>
            <p:ph idx="1"/>
          </p:nvPr>
        </p:nvSpPr>
        <p:spPr>
          <a:xfrm>
            <a:off x="642500" y="2046670"/>
            <a:ext cx="8476099" cy="4252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a:xfrm>
            <a:off x="632976" y="6356352"/>
            <a:ext cx="2227421" cy="365125"/>
          </a:xfrm>
        </p:spPr>
        <p:txBody>
          <a:bodyPr/>
          <a:lstStyle>
            <a:lvl1pPr>
              <a:defRPr sz="1050"/>
            </a:lvl1pPr>
          </a:lstStyle>
          <a:p>
            <a:fld id="{89350FD0-5639-40D7-8E8C-273200A496CD}" type="datetime1">
              <a:rPr lang="fi-FI" smtClean="0"/>
              <a:t>12.5.2017</a:t>
            </a:fld>
            <a:endParaRPr lang="fi-FI"/>
          </a:p>
        </p:txBody>
      </p:sp>
      <p:sp>
        <p:nvSpPr>
          <p:cNvPr id="10"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2"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sp>
        <p:nvSpPr>
          <p:cNvPr id="15" name="Title Placeholder 1"/>
          <p:cNvSpPr>
            <a:spLocks noGrp="1"/>
          </p:cNvSpPr>
          <p:nvPr>
            <p:ph type="title"/>
          </p:nvPr>
        </p:nvSpPr>
        <p:spPr>
          <a:xfrm>
            <a:off x="641516" y="706258"/>
            <a:ext cx="7840370" cy="1325563"/>
          </a:xfrm>
          <a:prstGeom prst="rect">
            <a:avLst/>
          </a:prstGeom>
        </p:spPr>
        <p:txBody>
          <a:bodyPr vert="horz" lIns="0" tIns="0" rIns="0" bIns="0" rtlCol="0" anchor="t" anchorCtr="0">
            <a:normAutofit/>
          </a:bodyPr>
          <a:lstStyle/>
          <a:p>
            <a:r>
              <a:rPr lang="en-US"/>
              <a:t>Click to edit Master title style</a:t>
            </a:r>
            <a:endParaRPr lang="en-US" dirty="0"/>
          </a:p>
        </p:txBody>
      </p:sp>
      <p:pic>
        <p:nvPicPr>
          <p:cNvPr id="14"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1854736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iehkura ja sininen pallo">
    <p:bg>
      <p:bgPr>
        <a:solidFill>
          <a:schemeClr val="bg1"/>
        </a:solidFill>
        <a:effectLst/>
      </p:bgPr>
    </p:bg>
    <p:spTree>
      <p:nvGrpSpPr>
        <p:cNvPr id="1" name=""/>
        <p:cNvGrpSpPr/>
        <p:nvPr/>
      </p:nvGrpSpPr>
      <p:grpSpPr>
        <a:xfrm>
          <a:off x="0" y="0"/>
          <a:ext cx="0" cy="0"/>
          <a:chOff x="0" y="0"/>
          <a:chExt cx="0" cy="0"/>
        </a:xfrm>
      </p:grpSpPr>
      <p:sp>
        <p:nvSpPr>
          <p:cNvPr id="14" name="Oval 13"/>
          <p:cNvSpPr/>
          <p:nvPr userDrawn="1"/>
        </p:nvSpPr>
        <p:spPr>
          <a:xfrm>
            <a:off x="8479432" y="4391025"/>
            <a:ext cx="3606176" cy="3606176"/>
          </a:xfrm>
          <a:prstGeom prst="ellipse">
            <a:avLst/>
          </a:prstGeom>
          <a:solidFill>
            <a:srgbClr val="63B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Date Placeholder 3"/>
          <p:cNvSpPr>
            <a:spLocks noGrp="1"/>
          </p:cNvSpPr>
          <p:nvPr>
            <p:ph type="dt" sz="half" idx="10"/>
          </p:nvPr>
        </p:nvSpPr>
        <p:spPr>
          <a:xfrm>
            <a:off x="632976" y="6356352"/>
            <a:ext cx="2227421" cy="365125"/>
          </a:xfrm>
        </p:spPr>
        <p:txBody>
          <a:bodyPr/>
          <a:lstStyle>
            <a:lvl1pPr>
              <a:defRPr sz="1050"/>
            </a:lvl1pPr>
          </a:lstStyle>
          <a:p>
            <a:fld id="{750900C2-8938-4CDF-BC4C-945EAE4B3198}" type="datetime1">
              <a:rPr lang="fi-FI" smtClean="0"/>
              <a:t>12.5.2017</a:t>
            </a:fld>
            <a:endParaRPr lang="fi-FI"/>
          </a:p>
        </p:txBody>
      </p:sp>
      <p:sp>
        <p:nvSpPr>
          <p:cNvPr id="10"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2"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sp>
        <p:nvSpPr>
          <p:cNvPr id="15" name="Content Placeholder 2"/>
          <p:cNvSpPr>
            <a:spLocks noGrp="1"/>
          </p:cNvSpPr>
          <p:nvPr>
            <p:ph idx="1"/>
          </p:nvPr>
        </p:nvSpPr>
        <p:spPr>
          <a:xfrm>
            <a:off x="642500" y="2046670"/>
            <a:ext cx="8476099" cy="4252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Placeholder 1"/>
          <p:cNvSpPr>
            <a:spLocks noGrp="1"/>
          </p:cNvSpPr>
          <p:nvPr>
            <p:ph type="title"/>
          </p:nvPr>
        </p:nvSpPr>
        <p:spPr>
          <a:xfrm>
            <a:off x="641516" y="706258"/>
            <a:ext cx="7840370" cy="1325563"/>
          </a:xfrm>
          <a:prstGeom prst="rect">
            <a:avLst/>
          </a:prstGeom>
        </p:spPr>
        <p:txBody>
          <a:bodyPr vert="horz" lIns="0" tIns="0" rIns="0" bIns="0" rtlCol="0" anchor="t" anchorCtr="0">
            <a:normAutofit/>
          </a:bodyPr>
          <a:lstStyle/>
          <a:p>
            <a:r>
              <a:rPr lang="en-US"/>
              <a:t>Click to edit Master title style</a:t>
            </a:r>
            <a:endParaRPr lang="en-US" dirty="0"/>
          </a:p>
        </p:txBody>
      </p:sp>
      <p:pic>
        <p:nvPicPr>
          <p:cNvPr id="11"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3474940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lime ja oranssi pallo">
    <p:bg>
      <p:bgPr>
        <a:solidFill>
          <a:schemeClr val="bg1"/>
        </a:solidFill>
        <a:effectLst/>
      </p:bgPr>
    </p:bg>
    <p:spTree>
      <p:nvGrpSpPr>
        <p:cNvPr id="1" name=""/>
        <p:cNvGrpSpPr/>
        <p:nvPr/>
      </p:nvGrpSpPr>
      <p:grpSpPr>
        <a:xfrm>
          <a:off x="0" y="0"/>
          <a:ext cx="0" cy="0"/>
          <a:chOff x="0" y="0"/>
          <a:chExt cx="0" cy="0"/>
        </a:xfrm>
      </p:grpSpPr>
      <p:sp>
        <p:nvSpPr>
          <p:cNvPr id="8" name="Oval 7"/>
          <p:cNvSpPr/>
          <p:nvPr userDrawn="1"/>
        </p:nvSpPr>
        <p:spPr>
          <a:xfrm>
            <a:off x="4337723" y="846240"/>
            <a:ext cx="4833260" cy="48332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val 9"/>
          <p:cNvSpPr/>
          <p:nvPr userDrawn="1"/>
        </p:nvSpPr>
        <p:spPr>
          <a:xfrm>
            <a:off x="433132" y="1554545"/>
            <a:ext cx="4833260" cy="4833260"/>
          </a:xfrm>
          <a:prstGeom prst="ellipse">
            <a:avLst/>
          </a:prstGeom>
          <a:solidFill>
            <a:srgbClr val="63B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Content Placeholder 2"/>
          <p:cNvSpPr>
            <a:spLocks noGrp="1"/>
          </p:cNvSpPr>
          <p:nvPr>
            <p:ph idx="1"/>
          </p:nvPr>
        </p:nvSpPr>
        <p:spPr>
          <a:xfrm>
            <a:off x="4851414" y="1785645"/>
            <a:ext cx="3805878" cy="3488851"/>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3"/>
          </p:nvPr>
        </p:nvSpPr>
        <p:spPr>
          <a:xfrm>
            <a:off x="946823" y="2544801"/>
            <a:ext cx="3805878" cy="3488851"/>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632976" y="6356352"/>
            <a:ext cx="2227421" cy="365125"/>
          </a:xfrm>
        </p:spPr>
        <p:txBody>
          <a:bodyPr/>
          <a:lstStyle>
            <a:lvl1pPr>
              <a:defRPr sz="1050"/>
            </a:lvl1pPr>
          </a:lstStyle>
          <a:p>
            <a:fld id="{6518BCCD-F57F-423F-9E66-C58708EE99BF}" type="datetime1">
              <a:rPr lang="fi-FI" smtClean="0"/>
              <a:t>12.5.2017</a:t>
            </a:fld>
            <a:endParaRPr lang="fi-FI"/>
          </a:p>
        </p:txBody>
      </p:sp>
      <p:sp>
        <p:nvSpPr>
          <p:cNvPr id="15"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6"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pic>
        <p:nvPicPr>
          <p:cNvPr id="11"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1597827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ininen ja oranssi pallo">
    <p:bg>
      <p:bgPr>
        <a:solidFill>
          <a:schemeClr val="bg1"/>
        </a:solidFill>
        <a:effectLst/>
      </p:bgPr>
    </p:bg>
    <p:spTree>
      <p:nvGrpSpPr>
        <p:cNvPr id="1" name=""/>
        <p:cNvGrpSpPr/>
        <p:nvPr/>
      </p:nvGrpSpPr>
      <p:grpSpPr>
        <a:xfrm>
          <a:off x="0" y="0"/>
          <a:ext cx="0" cy="0"/>
          <a:chOff x="0" y="0"/>
          <a:chExt cx="0" cy="0"/>
        </a:xfrm>
      </p:grpSpPr>
      <p:sp>
        <p:nvSpPr>
          <p:cNvPr id="8" name="Oval 7"/>
          <p:cNvSpPr/>
          <p:nvPr userDrawn="1"/>
        </p:nvSpPr>
        <p:spPr>
          <a:xfrm>
            <a:off x="4337723" y="846240"/>
            <a:ext cx="4833260" cy="4833260"/>
          </a:xfrm>
          <a:prstGeom prst="ellipse">
            <a:avLst/>
          </a:prstGeom>
          <a:solidFill>
            <a:srgbClr val="F7B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val 9"/>
          <p:cNvSpPr/>
          <p:nvPr userDrawn="1"/>
        </p:nvSpPr>
        <p:spPr>
          <a:xfrm>
            <a:off x="433132" y="1554545"/>
            <a:ext cx="4833260" cy="4833260"/>
          </a:xfrm>
          <a:prstGeom prst="ellipse">
            <a:avLst/>
          </a:prstGeom>
          <a:solidFill>
            <a:srgbClr val="63B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Content Placeholder 2"/>
          <p:cNvSpPr>
            <a:spLocks noGrp="1"/>
          </p:cNvSpPr>
          <p:nvPr>
            <p:ph idx="1"/>
          </p:nvPr>
        </p:nvSpPr>
        <p:spPr>
          <a:xfrm>
            <a:off x="4851414" y="1785645"/>
            <a:ext cx="3805878" cy="3488851"/>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3"/>
          </p:nvPr>
        </p:nvSpPr>
        <p:spPr>
          <a:xfrm>
            <a:off x="946823" y="2544801"/>
            <a:ext cx="3805878" cy="3488851"/>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p:cNvSpPr>
            <a:spLocks noGrp="1"/>
          </p:cNvSpPr>
          <p:nvPr>
            <p:ph type="dt" sz="half" idx="10"/>
          </p:nvPr>
        </p:nvSpPr>
        <p:spPr>
          <a:xfrm>
            <a:off x="632976" y="6356352"/>
            <a:ext cx="2227421" cy="365125"/>
          </a:xfrm>
        </p:spPr>
        <p:txBody>
          <a:bodyPr/>
          <a:lstStyle>
            <a:lvl1pPr>
              <a:defRPr sz="1050"/>
            </a:lvl1pPr>
          </a:lstStyle>
          <a:p>
            <a:fld id="{3DEFAB8A-A368-4636-8181-FF8C8DC5D268}" type="datetime1">
              <a:rPr lang="fi-FI" smtClean="0"/>
              <a:t>12.5.2017</a:t>
            </a:fld>
            <a:endParaRPr lang="fi-FI"/>
          </a:p>
        </p:txBody>
      </p:sp>
      <p:sp>
        <p:nvSpPr>
          <p:cNvPr id="15" name="Footer Placeholder 4"/>
          <p:cNvSpPr>
            <a:spLocks noGrp="1"/>
          </p:cNvSpPr>
          <p:nvPr>
            <p:ph type="ftr" sz="quarter" idx="11"/>
          </p:nvPr>
        </p:nvSpPr>
        <p:spPr>
          <a:xfrm>
            <a:off x="3279259" y="6356352"/>
            <a:ext cx="3341132" cy="365125"/>
          </a:xfrm>
        </p:spPr>
        <p:txBody>
          <a:bodyPr/>
          <a:lstStyle>
            <a:lvl1pPr>
              <a:defRPr sz="1050"/>
            </a:lvl1pPr>
          </a:lstStyle>
          <a:p>
            <a:endParaRPr lang="fi-FI"/>
          </a:p>
        </p:txBody>
      </p:sp>
      <p:sp>
        <p:nvSpPr>
          <p:cNvPr id="16" name="Slide Number Placeholder 5"/>
          <p:cNvSpPr>
            <a:spLocks noGrp="1"/>
          </p:cNvSpPr>
          <p:nvPr>
            <p:ph type="sldNum" sz="quarter" idx="12"/>
          </p:nvPr>
        </p:nvSpPr>
        <p:spPr>
          <a:xfrm>
            <a:off x="6991628" y="6356352"/>
            <a:ext cx="2227421" cy="365125"/>
          </a:xfrm>
        </p:spPr>
        <p:txBody>
          <a:bodyPr/>
          <a:lstStyle>
            <a:lvl1pPr>
              <a:defRPr sz="1050">
                <a:solidFill>
                  <a:schemeClr val="bg1">
                    <a:lumMod val="50000"/>
                  </a:schemeClr>
                </a:solidFill>
              </a:defRPr>
            </a:lvl1pPr>
          </a:lstStyle>
          <a:p>
            <a:fld id="{2CC490E0-56B6-41B5-8D97-3F36419C3159}" type="slidenum">
              <a:rPr lang="fi-FI" smtClean="0"/>
              <a:pPr/>
              <a:t>‹#›</a:t>
            </a:fld>
            <a:endParaRPr lang="fi-FI"/>
          </a:p>
        </p:txBody>
      </p:sp>
      <p:pic>
        <p:nvPicPr>
          <p:cNvPr id="17"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3060518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teksti oma kuva lime pallo">
    <p:bg>
      <p:bgPr>
        <a:solidFill>
          <a:schemeClr val="bg1"/>
        </a:solidFill>
        <a:effectLst/>
      </p:bgPr>
    </p:bg>
    <p:spTree>
      <p:nvGrpSpPr>
        <p:cNvPr id="1" name=""/>
        <p:cNvGrpSpPr/>
        <p:nvPr/>
      </p:nvGrpSpPr>
      <p:grpSpPr>
        <a:xfrm>
          <a:off x="0" y="0"/>
          <a:ext cx="0" cy="0"/>
          <a:chOff x="0" y="0"/>
          <a:chExt cx="0" cy="0"/>
        </a:xfrm>
      </p:grpSpPr>
      <p:sp>
        <p:nvSpPr>
          <p:cNvPr id="8" name="Oval 7"/>
          <p:cNvSpPr/>
          <p:nvPr userDrawn="1"/>
        </p:nvSpPr>
        <p:spPr>
          <a:xfrm>
            <a:off x="4120949" y="1115573"/>
            <a:ext cx="4833260" cy="48332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xt Placeholder 3"/>
          <p:cNvSpPr>
            <a:spLocks noGrp="1"/>
          </p:cNvSpPr>
          <p:nvPr>
            <p:ph type="body" sz="half" idx="2"/>
          </p:nvPr>
        </p:nvSpPr>
        <p:spPr>
          <a:xfrm>
            <a:off x="634265" y="2981325"/>
            <a:ext cx="3192895"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21D841-D57F-4D47-8E62-2FC385A1CE3C}"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9" name="Title 1"/>
          <p:cNvSpPr>
            <a:spLocks noGrp="1"/>
          </p:cNvSpPr>
          <p:nvPr>
            <p:ph type="title"/>
          </p:nvPr>
        </p:nvSpPr>
        <p:spPr>
          <a:xfrm>
            <a:off x="632976" y="1123950"/>
            <a:ext cx="3192895" cy="1600200"/>
          </a:xfrm>
        </p:spPr>
        <p:txBody>
          <a:bodyPr anchor="t" anchorCtr="0"/>
          <a:lstStyle>
            <a:lvl1pPr>
              <a:defRPr sz="3200"/>
            </a:lvl1pPr>
          </a:lstStyle>
          <a:p>
            <a:r>
              <a:rPr lang="en-US"/>
              <a:t>Click to edit Master title style</a:t>
            </a:r>
            <a:endParaRPr lang="en-US" dirty="0"/>
          </a:p>
        </p:txBody>
      </p:sp>
      <p:sp>
        <p:nvSpPr>
          <p:cNvPr id="12" name="Content Placeholder 2"/>
          <p:cNvSpPr>
            <a:spLocks noGrp="1"/>
          </p:cNvSpPr>
          <p:nvPr>
            <p:ph idx="1"/>
          </p:nvPr>
        </p:nvSpPr>
        <p:spPr>
          <a:xfrm>
            <a:off x="4501962" y="1506098"/>
            <a:ext cx="4118164" cy="4127979"/>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5282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teksti oma kuva oranssi pallo">
    <p:bg>
      <p:bgPr>
        <a:solidFill>
          <a:schemeClr val="bg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34265" y="2981325"/>
            <a:ext cx="3192895"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32F318-4C7E-4F5F-BC25-C6828E6F96BB}"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4120949" y="1115573"/>
            <a:ext cx="4833260" cy="4833260"/>
          </a:xfrm>
          <a:prstGeom prst="ellipse">
            <a:avLst/>
          </a:prstGeom>
          <a:solidFill>
            <a:srgbClr val="F7B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itle 1"/>
          <p:cNvSpPr>
            <a:spLocks noGrp="1"/>
          </p:cNvSpPr>
          <p:nvPr>
            <p:ph type="title"/>
          </p:nvPr>
        </p:nvSpPr>
        <p:spPr>
          <a:xfrm>
            <a:off x="632976" y="1123950"/>
            <a:ext cx="3192895" cy="1600200"/>
          </a:xfrm>
        </p:spPr>
        <p:txBody>
          <a:bodyPr anchor="t" anchorCtr="0"/>
          <a:lstStyle>
            <a:lvl1pPr>
              <a:defRPr sz="3200"/>
            </a:lvl1pPr>
          </a:lstStyle>
          <a:p>
            <a:r>
              <a:rPr lang="en-US"/>
              <a:t>Click to edit Master title style</a:t>
            </a:r>
            <a:endParaRPr lang="en-US" dirty="0"/>
          </a:p>
        </p:txBody>
      </p:sp>
      <p:sp>
        <p:nvSpPr>
          <p:cNvPr id="11" name="Content Placeholder 2"/>
          <p:cNvSpPr>
            <a:spLocks noGrp="1"/>
          </p:cNvSpPr>
          <p:nvPr>
            <p:ph idx="1"/>
          </p:nvPr>
        </p:nvSpPr>
        <p:spPr>
          <a:xfrm>
            <a:off x="4501962" y="1506098"/>
            <a:ext cx="4118164" cy="4127979"/>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78243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teksti oma kuva sininen pall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123950"/>
            <a:ext cx="3192895" cy="1600200"/>
          </a:xfrm>
        </p:spPr>
        <p:txBody>
          <a:bodyPr anchor="t" anchorCtr="0"/>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34265" y="2981325"/>
            <a:ext cx="3192895"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D63114-F784-411B-8951-2EC610901731}"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4120949" y="1115573"/>
            <a:ext cx="4833260" cy="4833260"/>
          </a:xfrm>
          <a:prstGeom prst="ellipse">
            <a:avLst/>
          </a:prstGeom>
          <a:solidFill>
            <a:srgbClr val="63B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Content Placeholder 2"/>
          <p:cNvSpPr>
            <a:spLocks noGrp="1"/>
          </p:cNvSpPr>
          <p:nvPr>
            <p:ph idx="1"/>
          </p:nvPr>
        </p:nvSpPr>
        <p:spPr>
          <a:xfrm>
            <a:off x="4501962" y="1506098"/>
            <a:ext cx="4118164" cy="4127979"/>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0258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otsikko teksti elementtia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66825"/>
            <a:ext cx="3192895" cy="1600200"/>
          </a:xfrm>
        </p:spPr>
        <p:txBody>
          <a:bodyPr anchor="t" anchorCtr="0"/>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46741" y="1276350"/>
            <a:ext cx="5011698" cy="4594227"/>
          </a:xfrm>
        </p:spPr>
        <p:txBody>
          <a:bodyPr lIns="0" tIns="0" rIns="0" bIns="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2975" y="2962274"/>
            <a:ext cx="3192895" cy="2898777"/>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E28FFC-92B4-4641-B01C-74F098BDA63A}"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Tree>
    <p:extLst>
      <p:ext uri="{BB962C8B-B14F-4D97-AF65-F5344CB8AC3E}">
        <p14:creationId xmlns:p14="http://schemas.microsoft.com/office/powerpoint/2010/main" val="309840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äliotsikk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0794" y="2232425"/>
            <a:ext cx="8588255" cy="2201862"/>
          </a:xfrm>
        </p:spPr>
        <p:txBody>
          <a:bodyPr anchor="ctr" anchorCtr="0">
            <a:normAutofit/>
          </a:bodyPr>
          <a:lstStyle>
            <a:lvl1pPr algn="ctr">
              <a:defRPr sz="400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sz="1050"/>
            </a:lvl1pPr>
          </a:lstStyle>
          <a:p>
            <a:fld id="{D5C4F8CB-E0AE-4560-947C-FB35340C30D1}" type="datetime1">
              <a:rPr lang="fi-FI" smtClean="0"/>
              <a:t>12.5.2017</a:t>
            </a:fld>
            <a:endParaRPr lang="fi-FI"/>
          </a:p>
        </p:txBody>
      </p:sp>
      <p:sp>
        <p:nvSpPr>
          <p:cNvPr id="5" name="Footer Placeholder 4"/>
          <p:cNvSpPr>
            <a:spLocks noGrp="1"/>
          </p:cNvSpPr>
          <p:nvPr>
            <p:ph type="ftr" sz="quarter" idx="11"/>
          </p:nvPr>
        </p:nvSpPr>
        <p:spPr/>
        <p:txBody>
          <a:bodyPr/>
          <a:lstStyle>
            <a:lvl1pPr>
              <a:defRPr sz="1050"/>
            </a:lvl1pPr>
          </a:lstStyle>
          <a:p>
            <a:endParaRPr lang="fi-FI"/>
          </a:p>
        </p:txBody>
      </p:sp>
      <p:sp>
        <p:nvSpPr>
          <p:cNvPr id="7" name="Slide Number Placeholder 5"/>
          <p:cNvSpPr>
            <a:spLocks noGrp="1"/>
          </p:cNvSpPr>
          <p:nvPr>
            <p:ph type="sldNum" sz="quarter" idx="12"/>
          </p:nvPr>
        </p:nvSpPr>
        <p:spPr>
          <a:xfrm>
            <a:off x="6991628" y="6356352"/>
            <a:ext cx="2227421" cy="365125"/>
          </a:xfrm>
        </p:spPr>
        <p:txBody>
          <a:bodyPr/>
          <a:lstStyle/>
          <a:p>
            <a:fld id="{2CC490E0-56B6-41B5-8D97-3F36419C3159}" type="slidenum">
              <a:rPr lang="fi-FI" smtClean="0"/>
              <a:t>‹#›</a:t>
            </a:fld>
            <a:endParaRPr lang="fi-FI"/>
          </a:p>
        </p:txBody>
      </p:sp>
    </p:spTree>
    <p:extLst>
      <p:ext uri="{BB962C8B-B14F-4D97-AF65-F5344CB8AC3E}">
        <p14:creationId xmlns:p14="http://schemas.microsoft.com/office/powerpoint/2010/main" val="2108242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väliotsikko ja alaotsikk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71752"/>
            <a:ext cx="8538448" cy="2596056"/>
          </a:xfrm>
        </p:spPr>
        <p:txBody>
          <a:bodyPr anchor="b" anchorCtr="0">
            <a:normAutofit/>
          </a:bodyPr>
          <a:lstStyle>
            <a:lvl1pPr algn="ctr">
              <a:defRPr sz="4000"/>
            </a:lvl1pPr>
          </a:lstStyle>
          <a:p>
            <a:r>
              <a:rPr lang="en-US"/>
              <a:t>Click to edit Master title style</a:t>
            </a:r>
            <a:endParaRPr lang="en-US" dirty="0"/>
          </a:p>
        </p:txBody>
      </p:sp>
      <p:sp>
        <p:nvSpPr>
          <p:cNvPr id="3" name="Text Placeholder 2"/>
          <p:cNvSpPr>
            <a:spLocks noGrp="1"/>
          </p:cNvSpPr>
          <p:nvPr>
            <p:ph type="body" idx="1"/>
          </p:nvPr>
        </p:nvSpPr>
        <p:spPr>
          <a:xfrm>
            <a:off x="637345" y="4141077"/>
            <a:ext cx="8538448" cy="1471448"/>
          </a:xfrm>
        </p:spPr>
        <p:txBody>
          <a:bodyPr lIns="0" tIns="0" rIns="0" bIns="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44C6F-999E-4490-AA77-CD650B7C51A6}" type="datetime1">
              <a:rPr lang="fi-FI" smtClean="0"/>
              <a:t>12.5.2017</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CC490E0-56B6-41B5-8D97-3F36419C3159}" type="slidenum">
              <a:rPr lang="fi-FI" smtClean="0"/>
              <a:t>‹#›</a:t>
            </a:fld>
            <a:endParaRPr lang="fi-FI"/>
          </a:p>
        </p:txBody>
      </p:sp>
    </p:spTree>
    <p:extLst>
      <p:ext uri="{BB962C8B-B14F-4D97-AF65-F5344CB8AC3E}">
        <p14:creationId xmlns:p14="http://schemas.microsoft.com/office/powerpoint/2010/main" val="2375238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ja kaksi bulletinpalstaa">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42501" y="2066928"/>
            <a:ext cx="4207351" cy="42005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64073" y="2066928"/>
            <a:ext cx="4207351" cy="42005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9990CB-F7A7-4AD9-827F-0F59E3570CA3}"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9" name="Title Placeholder 1"/>
          <p:cNvSpPr>
            <a:spLocks noGrp="1"/>
          </p:cNvSpPr>
          <p:nvPr>
            <p:ph type="title"/>
          </p:nvPr>
        </p:nvSpPr>
        <p:spPr>
          <a:xfrm>
            <a:off x="631991" y="706258"/>
            <a:ext cx="7840370" cy="1325563"/>
          </a:xfrm>
          <a:prstGeom prst="rect">
            <a:avLst/>
          </a:prstGeom>
        </p:spPr>
        <p:txBody>
          <a:bodyPr vert="horz" lIns="0" tIns="0" rIns="0" bIns="0" rtlCol="0" anchor="t" anchorCtr="0">
            <a:normAutofit/>
          </a:bodyPr>
          <a:lstStyle/>
          <a:p>
            <a:r>
              <a:rPr lang="en-US"/>
              <a:t>Click to edit Master title style</a:t>
            </a:r>
            <a:endParaRPr lang="en-US" dirty="0"/>
          </a:p>
        </p:txBody>
      </p:sp>
    </p:spTree>
    <p:extLst>
      <p:ext uri="{BB962C8B-B14F-4D97-AF65-F5344CB8AC3E}">
        <p14:creationId xmlns:p14="http://schemas.microsoft.com/office/powerpoint/2010/main" val="2894423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alaotsikot bulletinpalsta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4267" y="2057399"/>
            <a:ext cx="4188015" cy="714375"/>
          </a:xfrm>
        </p:spPr>
        <p:txBody>
          <a:bodyPr lIns="0" tIns="0" rIns="0" bIns="0"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4267" y="2881310"/>
            <a:ext cx="4188015" cy="3335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49825" y="2057399"/>
            <a:ext cx="4208641" cy="714375"/>
          </a:xfrm>
        </p:spPr>
        <p:txBody>
          <a:bodyPr lIns="0" tIns="0" rIns="0" bIns="0"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64073" y="2881310"/>
            <a:ext cx="4208641" cy="3335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D0A2D7-4257-424C-9BF5-CFCB397D4347}" type="datetime1">
              <a:rPr lang="fi-FI" smtClean="0"/>
              <a:t>12.5.2017</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2CC490E0-56B6-41B5-8D97-3F36419C3159}" type="slidenum">
              <a:rPr lang="fi-FI" smtClean="0"/>
              <a:t>‹#›</a:t>
            </a:fld>
            <a:endParaRPr lang="fi-FI"/>
          </a:p>
        </p:txBody>
      </p:sp>
      <p:sp>
        <p:nvSpPr>
          <p:cNvPr id="11" name="Title Placeholder 1"/>
          <p:cNvSpPr>
            <a:spLocks noGrp="1"/>
          </p:cNvSpPr>
          <p:nvPr>
            <p:ph type="title"/>
          </p:nvPr>
        </p:nvSpPr>
        <p:spPr>
          <a:xfrm>
            <a:off x="631991" y="706258"/>
            <a:ext cx="7840370" cy="1325563"/>
          </a:xfrm>
          <a:prstGeom prst="rect">
            <a:avLst/>
          </a:prstGeom>
        </p:spPr>
        <p:txBody>
          <a:bodyPr vert="horz" lIns="0" tIns="0" rIns="0" bIns="0" rtlCol="0" anchor="t" anchorCtr="0">
            <a:normAutofit/>
          </a:bodyPr>
          <a:lstStyle/>
          <a:p>
            <a:r>
              <a:rPr lang="en-US"/>
              <a:t>Click to edit Master title style</a:t>
            </a:r>
            <a:endParaRPr lang="en-US" dirty="0"/>
          </a:p>
        </p:txBody>
      </p:sp>
    </p:spTree>
    <p:extLst>
      <p:ext uri="{BB962C8B-B14F-4D97-AF65-F5344CB8AC3E}">
        <p14:creationId xmlns:p14="http://schemas.microsoft.com/office/powerpoint/2010/main" val="3440460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teksti kuva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66825"/>
            <a:ext cx="4683121" cy="1600200"/>
          </a:xfrm>
        </p:spPr>
        <p:txBody>
          <a:bodyPr anchor="t" anchorCtr="0"/>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34265" y="2981325"/>
            <a:ext cx="4681832"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211C36-95B3-430E-ADF7-601FB328BB6E}"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5431107" y="1201298"/>
            <a:ext cx="4208902" cy="42089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Picture 9"/>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5664854" y="1435045"/>
            <a:ext cx="3741409" cy="3741409"/>
          </a:xfrm>
          <a:prstGeom prst="ellipse">
            <a:avLst/>
          </a:prstGeom>
          <a:ln>
            <a:noFill/>
          </a:ln>
        </p:spPr>
        <p:style>
          <a:lnRef idx="1">
            <a:schemeClr val="accent5"/>
          </a:lnRef>
          <a:fillRef idx="3">
            <a:schemeClr val="accent5"/>
          </a:fillRef>
          <a:effectRef idx="2">
            <a:schemeClr val="accent5"/>
          </a:effectRef>
          <a:fontRef idx="minor">
            <a:schemeClr val="lt1"/>
          </a:fontRef>
        </p:style>
      </p:pic>
    </p:spTree>
    <p:extLst>
      <p:ext uri="{BB962C8B-B14F-4D97-AF65-F5344CB8AC3E}">
        <p14:creationId xmlns:p14="http://schemas.microsoft.com/office/powerpoint/2010/main" val="1767812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Otsikko teksti kuva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66825"/>
            <a:ext cx="4683121" cy="1600200"/>
          </a:xfrm>
        </p:spPr>
        <p:txBody>
          <a:bodyPr anchor="t" anchorCtr="0"/>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34265" y="2981325"/>
            <a:ext cx="4681832"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0B88E-123E-4EAC-B2DD-9866CB6F2CEC}"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5431107" y="1201298"/>
            <a:ext cx="4208902" cy="42089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Picture 9"/>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5664854" y="1435045"/>
            <a:ext cx="3741409" cy="3741409"/>
          </a:xfrm>
          <a:prstGeom prst="ellipse">
            <a:avLst/>
          </a:prstGeom>
          <a:ln>
            <a:noFill/>
          </a:ln>
        </p:spPr>
        <p:style>
          <a:lnRef idx="1">
            <a:schemeClr val="accent5"/>
          </a:lnRef>
          <a:fillRef idx="3">
            <a:schemeClr val="accent5"/>
          </a:fillRef>
          <a:effectRef idx="2">
            <a:schemeClr val="accent5"/>
          </a:effectRef>
          <a:fontRef idx="minor">
            <a:schemeClr val="lt1"/>
          </a:fontRef>
        </p:style>
      </p:pic>
    </p:spTree>
    <p:extLst>
      <p:ext uri="{BB962C8B-B14F-4D97-AF65-F5344CB8AC3E}">
        <p14:creationId xmlns:p14="http://schemas.microsoft.com/office/powerpoint/2010/main" val="33331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tsikko teksti vihreä pallo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66825"/>
            <a:ext cx="4683121" cy="1600200"/>
          </a:xfrm>
        </p:spPr>
        <p:txBody>
          <a:bodyPr anchor="t" anchorCtr="0"/>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34265" y="2981325"/>
            <a:ext cx="4681832"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781AD4-8419-49C1-8D5D-3264B6729144}"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5431107" y="1201298"/>
            <a:ext cx="4208902" cy="42089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541885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teksti sininen pallo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66825"/>
            <a:ext cx="4683121" cy="1600200"/>
          </a:xfrm>
        </p:spPr>
        <p:txBody>
          <a:bodyPr anchor="t" anchorCtr="0"/>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34265" y="2981325"/>
            <a:ext cx="4681832"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AB1E20-0F2D-4320-95E6-2D8B1D3D7414}"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5431107" y="1201298"/>
            <a:ext cx="4208902" cy="4208902"/>
          </a:xfrm>
          <a:prstGeom prst="ellipse">
            <a:avLst/>
          </a:prstGeom>
          <a:solidFill>
            <a:srgbClr val="63B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91696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 teksti keltainen pallo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976" y="1266825"/>
            <a:ext cx="4683121" cy="1600200"/>
          </a:xfrm>
        </p:spPr>
        <p:txBody>
          <a:bodyPr anchor="t" anchorCtr="0"/>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34265" y="2981325"/>
            <a:ext cx="4681832" cy="2887662"/>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B2A354-E14C-4051-A75F-4917725E8F5E}" type="datetime1">
              <a:rPr lang="fi-FI" smtClean="0"/>
              <a:t>12.5.2017</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CC490E0-56B6-41B5-8D97-3F36419C3159}" type="slidenum">
              <a:rPr lang="fi-FI" smtClean="0"/>
              <a:t>‹#›</a:t>
            </a:fld>
            <a:endParaRPr lang="fi-FI"/>
          </a:p>
        </p:txBody>
      </p:sp>
      <p:sp>
        <p:nvSpPr>
          <p:cNvPr id="8" name="Oval 7"/>
          <p:cNvSpPr/>
          <p:nvPr userDrawn="1"/>
        </p:nvSpPr>
        <p:spPr>
          <a:xfrm>
            <a:off x="5431107" y="1201298"/>
            <a:ext cx="4208902" cy="4208902"/>
          </a:xfrm>
          <a:prstGeom prst="ellipse">
            <a:avLst/>
          </a:prstGeom>
          <a:solidFill>
            <a:srgbClr val="F7B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711882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Otsikko ja pystysuora teksti">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2501" y="1279527"/>
            <a:ext cx="8538448" cy="1325563"/>
          </a:xfrm>
        </p:spPr>
        <p:txBody>
          <a:bodyPr anchor="t"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42501" y="2856708"/>
            <a:ext cx="7196574" cy="32480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AB5A6E-7D7A-4199-9767-46A057708FE1}" type="datetime1">
              <a:rPr lang="fi-FI" smtClean="0"/>
              <a:t>12.5.2017</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CC490E0-56B6-41B5-8D97-3F36419C3159}" type="slidenum">
              <a:rPr lang="fi-FI" smtClean="0"/>
              <a:t>‹#›</a:t>
            </a:fld>
            <a:endParaRPr lang="fi-FI"/>
          </a:p>
        </p:txBody>
      </p:sp>
    </p:spTree>
    <p:extLst>
      <p:ext uri="{BB962C8B-B14F-4D97-AF65-F5344CB8AC3E}">
        <p14:creationId xmlns:p14="http://schemas.microsoft.com/office/powerpoint/2010/main" val="1423691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79563" y="1276349"/>
            <a:ext cx="2134612" cy="490061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602" y="1276349"/>
            <a:ext cx="5367773" cy="4900613"/>
          </a:xfrm>
        </p:spPr>
        <p:txBody>
          <a:bodyPr vert="eaVert"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B8BE37-0788-460A-A2D4-8F10FC1F617E}" type="datetime1">
              <a:rPr lang="fi-FI" smtClean="0"/>
              <a:t>12.5.2017</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CC490E0-56B6-41B5-8D97-3F36419C3159}" type="slidenum">
              <a:rPr lang="fi-FI" smtClean="0"/>
              <a:t>‹#›</a:t>
            </a:fld>
            <a:endParaRPr lang="fi-FI"/>
          </a:p>
        </p:txBody>
      </p:sp>
    </p:spTree>
    <p:extLst>
      <p:ext uri="{BB962C8B-B14F-4D97-AF65-F5344CB8AC3E}">
        <p14:creationId xmlns:p14="http://schemas.microsoft.com/office/powerpoint/2010/main" val="2392008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akakansi logolla">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7721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akakansi yhteystiedoilla">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TextBox 11"/>
          <p:cNvSpPr txBox="1"/>
          <p:nvPr userDrawn="1"/>
        </p:nvSpPr>
        <p:spPr>
          <a:xfrm>
            <a:off x="874424" y="4404523"/>
            <a:ext cx="2029132" cy="846386"/>
          </a:xfrm>
          <a:prstGeom prst="rect">
            <a:avLst/>
          </a:prstGeom>
          <a:noFill/>
        </p:spPr>
        <p:txBody>
          <a:bodyPr wrap="square" lIns="0" tIns="0" rIns="0" bIns="0" rtlCol="0">
            <a:spAutoFit/>
          </a:bodyPr>
          <a:lstStyle/>
          <a:p>
            <a:pPr algn="l"/>
            <a:r>
              <a:rPr lang="fi-FI" sz="1100" b="1" kern="1200" dirty="0">
                <a:solidFill>
                  <a:schemeClr val="bg1"/>
                </a:solidFill>
                <a:latin typeface="+mn-lt"/>
                <a:ea typeface="+mn-ea"/>
                <a:cs typeface="+mn-cs"/>
              </a:rPr>
              <a:t>Ilmatieteen laitos</a:t>
            </a:r>
          </a:p>
          <a:p>
            <a:pPr algn="l"/>
            <a:r>
              <a:rPr lang="fi-FI" sz="1100" kern="1200" dirty="0">
                <a:solidFill>
                  <a:schemeClr val="bg1"/>
                </a:solidFill>
                <a:latin typeface="+mn-lt"/>
                <a:ea typeface="+mn-ea"/>
                <a:cs typeface="+mn-cs"/>
              </a:rPr>
              <a:t>Erik </a:t>
            </a:r>
            <a:r>
              <a:rPr lang="fi-FI" sz="1100" kern="1200" dirty="0" err="1">
                <a:solidFill>
                  <a:schemeClr val="bg1"/>
                </a:solidFill>
                <a:latin typeface="+mn-lt"/>
                <a:ea typeface="+mn-ea"/>
                <a:cs typeface="+mn-cs"/>
              </a:rPr>
              <a:t>Palménin</a:t>
            </a:r>
            <a:r>
              <a:rPr lang="fi-FI" sz="1100" kern="1200" dirty="0">
                <a:solidFill>
                  <a:schemeClr val="bg1"/>
                </a:solidFill>
                <a:latin typeface="+mn-lt"/>
                <a:ea typeface="+mn-ea"/>
                <a:cs typeface="+mn-cs"/>
              </a:rPr>
              <a:t> aukio 1, </a:t>
            </a:r>
          </a:p>
          <a:p>
            <a:pPr algn="l"/>
            <a:r>
              <a:rPr lang="fi-FI" sz="1100" kern="1200" dirty="0">
                <a:solidFill>
                  <a:schemeClr val="bg1"/>
                </a:solidFill>
                <a:latin typeface="+mn-lt"/>
                <a:ea typeface="+mn-ea"/>
                <a:cs typeface="+mn-cs"/>
              </a:rPr>
              <a:t>00560 Helsinki</a:t>
            </a:r>
          </a:p>
          <a:p>
            <a:pPr algn="l"/>
            <a:r>
              <a:rPr lang="fi-FI" sz="1100" kern="1200" dirty="0">
                <a:solidFill>
                  <a:schemeClr val="bg1"/>
                </a:solidFill>
                <a:latin typeface="+mn-lt"/>
                <a:ea typeface="+mn-ea"/>
                <a:cs typeface="+mn-cs"/>
              </a:rPr>
              <a:t>PL 503, 00101 Helsinki, </a:t>
            </a:r>
          </a:p>
          <a:p>
            <a:pPr algn="l"/>
            <a:r>
              <a:rPr lang="fi-FI" sz="1100" kern="1200" dirty="0">
                <a:solidFill>
                  <a:schemeClr val="bg1"/>
                </a:solidFill>
                <a:latin typeface="+mn-lt"/>
                <a:ea typeface="+mn-ea"/>
                <a:cs typeface="+mn-cs"/>
              </a:rPr>
              <a:t>puh. 029 539 1000</a:t>
            </a:r>
          </a:p>
        </p:txBody>
      </p:sp>
      <p:sp>
        <p:nvSpPr>
          <p:cNvPr id="6" name="TextBox 5"/>
          <p:cNvSpPr txBox="1"/>
          <p:nvPr userDrawn="1"/>
        </p:nvSpPr>
        <p:spPr>
          <a:xfrm>
            <a:off x="5170042" y="4404523"/>
            <a:ext cx="2245443" cy="846386"/>
          </a:xfrm>
          <a:prstGeom prst="rect">
            <a:avLst/>
          </a:prstGeom>
          <a:noFill/>
        </p:spPr>
        <p:txBody>
          <a:bodyPr wrap="square" lIns="0" tIns="0" rIns="0" bIns="0" rtlCol="0">
            <a:spAutoFit/>
          </a:bodyPr>
          <a:lstStyle/>
          <a:p>
            <a:pPr algn="l"/>
            <a:r>
              <a:rPr lang="fi-FI" sz="1100" b="1" kern="1200" dirty="0" err="1">
                <a:solidFill>
                  <a:schemeClr val="bg1"/>
                </a:solidFill>
                <a:latin typeface="+mn-lt"/>
                <a:ea typeface="+mn-ea"/>
                <a:cs typeface="+mn-cs"/>
              </a:rPr>
              <a:t>Finnish</a:t>
            </a:r>
            <a:r>
              <a:rPr lang="fi-FI" sz="1100" b="1" kern="1200" dirty="0">
                <a:solidFill>
                  <a:schemeClr val="bg1"/>
                </a:solidFill>
                <a:latin typeface="+mn-lt"/>
                <a:ea typeface="+mn-ea"/>
                <a:cs typeface="+mn-cs"/>
              </a:rPr>
              <a:t> </a:t>
            </a:r>
            <a:r>
              <a:rPr lang="fi-FI" sz="1100" b="1" kern="1200" dirty="0" err="1">
                <a:solidFill>
                  <a:schemeClr val="bg1"/>
                </a:solidFill>
                <a:latin typeface="+mn-lt"/>
                <a:ea typeface="+mn-ea"/>
                <a:cs typeface="+mn-cs"/>
              </a:rPr>
              <a:t>Meteorological</a:t>
            </a:r>
            <a:r>
              <a:rPr lang="fi-FI" sz="1100" b="1" kern="1200" dirty="0">
                <a:solidFill>
                  <a:schemeClr val="bg1"/>
                </a:solidFill>
                <a:latin typeface="+mn-lt"/>
                <a:ea typeface="+mn-ea"/>
                <a:cs typeface="+mn-cs"/>
              </a:rPr>
              <a:t> Institute</a:t>
            </a:r>
          </a:p>
          <a:p>
            <a:pPr algn="l"/>
            <a:r>
              <a:rPr lang="fi-FI" sz="1100" kern="1200" dirty="0">
                <a:solidFill>
                  <a:schemeClr val="bg1"/>
                </a:solidFill>
                <a:latin typeface="+mn-lt"/>
                <a:ea typeface="+mn-ea"/>
                <a:cs typeface="+mn-cs"/>
              </a:rPr>
              <a:t>Erik </a:t>
            </a:r>
            <a:r>
              <a:rPr lang="fi-FI" sz="1100" kern="1200" dirty="0" err="1">
                <a:solidFill>
                  <a:schemeClr val="bg1"/>
                </a:solidFill>
                <a:latin typeface="+mn-lt"/>
                <a:ea typeface="+mn-ea"/>
                <a:cs typeface="+mn-cs"/>
              </a:rPr>
              <a:t>Palménin</a:t>
            </a:r>
            <a:r>
              <a:rPr lang="fi-FI" sz="1100" kern="1200" dirty="0">
                <a:solidFill>
                  <a:schemeClr val="bg1"/>
                </a:solidFill>
                <a:latin typeface="+mn-lt"/>
                <a:ea typeface="+mn-ea"/>
                <a:cs typeface="+mn-cs"/>
              </a:rPr>
              <a:t> aukio 1, </a:t>
            </a:r>
          </a:p>
          <a:p>
            <a:pPr algn="l"/>
            <a:r>
              <a:rPr lang="fi-FI" sz="1100" kern="1200" dirty="0">
                <a:solidFill>
                  <a:schemeClr val="bg1"/>
                </a:solidFill>
                <a:latin typeface="+mn-lt"/>
                <a:ea typeface="+mn-ea"/>
                <a:cs typeface="+mn-cs"/>
              </a:rPr>
              <a:t>FI-00560 Helsinki</a:t>
            </a:r>
          </a:p>
          <a:p>
            <a:pPr algn="l"/>
            <a:r>
              <a:rPr lang="fi-FI" sz="1100" kern="1200" dirty="0" err="1">
                <a:solidFill>
                  <a:schemeClr val="bg1"/>
                </a:solidFill>
                <a:latin typeface="+mn-lt"/>
                <a:ea typeface="+mn-ea"/>
                <a:cs typeface="+mn-cs"/>
              </a:rPr>
              <a:t>P.O.Box</a:t>
            </a:r>
            <a:r>
              <a:rPr lang="fi-FI" sz="1100" kern="1200" dirty="0">
                <a:solidFill>
                  <a:schemeClr val="bg1"/>
                </a:solidFill>
                <a:latin typeface="+mn-lt"/>
                <a:ea typeface="+mn-ea"/>
                <a:cs typeface="+mn-cs"/>
              </a:rPr>
              <a:t> 503, FI-00101 Helsinki</a:t>
            </a:r>
          </a:p>
          <a:p>
            <a:pPr algn="l"/>
            <a:r>
              <a:rPr lang="fi-FI" sz="1100" kern="1200" dirty="0">
                <a:solidFill>
                  <a:schemeClr val="bg1"/>
                </a:solidFill>
                <a:latin typeface="+mn-lt"/>
                <a:ea typeface="+mn-ea"/>
                <a:cs typeface="+mn-cs"/>
              </a:rPr>
              <a:t>tel. +358 29 539 1000</a:t>
            </a:r>
          </a:p>
        </p:txBody>
      </p:sp>
      <p:sp>
        <p:nvSpPr>
          <p:cNvPr id="9" name="TextBox 8"/>
          <p:cNvSpPr txBox="1"/>
          <p:nvPr userDrawn="1"/>
        </p:nvSpPr>
        <p:spPr>
          <a:xfrm>
            <a:off x="2966928" y="4410173"/>
            <a:ext cx="2029132" cy="846386"/>
          </a:xfrm>
          <a:prstGeom prst="rect">
            <a:avLst/>
          </a:prstGeom>
          <a:noFill/>
        </p:spPr>
        <p:txBody>
          <a:bodyPr wrap="square" lIns="0" tIns="0" rIns="0" bIns="0" rtlCol="0">
            <a:spAutoFit/>
          </a:bodyPr>
          <a:lstStyle/>
          <a:p>
            <a:pPr algn="l"/>
            <a:r>
              <a:rPr lang="sv-SE" sz="1100" b="1" kern="1200" dirty="0">
                <a:solidFill>
                  <a:schemeClr val="bg1"/>
                </a:solidFill>
                <a:latin typeface="+mn-lt"/>
                <a:ea typeface="+mn-ea"/>
                <a:cs typeface="+mn-cs"/>
              </a:rPr>
              <a:t>Meteorologiska institutet</a:t>
            </a:r>
          </a:p>
          <a:p>
            <a:pPr algn="l"/>
            <a:r>
              <a:rPr lang="sv-SE" sz="1100" kern="1200" dirty="0">
                <a:solidFill>
                  <a:schemeClr val="bg1"/>
                </a:solidFill>
                <a:latin typeface="+mn-lt"/>
                <a:ea typeface="+mn-ea"/>
                <a:cs typeface="+mn-cs"/>
              </a:rPr>
              <a:t>Erik Palméns plats 1, </a:t>
            </a:r>
          </a:p>
          <a:p>
            <a:pPr algn="l"/>
            <a:r>
              <a:rPr lang="sv-SE" sz="1100" kern="1200" dirty="0">
                <a:solidFill>
                  <a:schemeClr val="bg1"/>
                </a:solidFill>
                <a:latin typeface="+mn-lt"/>
                <a:ea typeface="+mn-ea"/>
                <a:cs typeface="+mn-cs"/>
              </a:rPr>
              <a:t>00560 Helsingfors</a:t>
            </a:r>
          </a:p>
          <a:p>
            <a:pPr algn="l"/>
            <a:r>
              <a:rPr lang="sv-SE" sz="1100" kern="1200" dirty="0">
                <a:solidFill>
                  <a:schemeClr val="bg1"/>
                </a:solidFill>
                <a:latin typeface="+mn-lt"/>
                <a:ea typeface="+mn-ea"/>
                <a:cs typeface="+mn-cs"/>
              </a:rPr>
              <a:t>PB 503, 00101 Helsingfors</a:t>
            </a:r>
          </a:p>
          <a:p>
            <a:pPr algn="l"/>
            <a:r>
              <a:rPr lang="sv-SE" sz="1100" kern="1200" dirty="0">
                <a:solidFill>
                  <a:schemeClr val="bg1"/>
                </a:solidFill>
                <a:latin typeface="+mn-lt"/>
                <a:ea typeface="+mn-ea"/>
                <a:cs typeface="+mn-cs"/>
              </a:rPr>
              <a:t>tel. 029 539 1000</a:t>
            </a:r>
            <a:endParaRPr lang="fi-FI" sz="1100" kern="1200" dirty="0">
              <a:solidFill>
                <a:schemeClr val="bg1"/>
              </a:solidFill>
              <a:latin typeface="+mn-lt"/>
              <a:ea typeface="+mn-ea"/>
              <a:cs typeface="+mn-cs"/>
            </a:endParaRPr>
          </a:p>
        </p:txBody>
      </p:sp>
      <p:sp>
        <p:nvSpPr>
          <p:cNvPr id="10" name="TextBox 11"/>
          <p:cNvSpPr txBox="1"/>
          <p:nvPr userDrawn="1"/>
        </p:nvSpPr>
        <p:spPr>
          <a:xfrm>
            <a:off x="2972302" y="5764170"/>
            <a:ext cx="7187420" cy="200055"/>
          </a:xfrm>
          <a:prstGeom prst="rect">
            <a:avLst/>
          </a:prstGeom>
          <a:noFill/>
        </p:spPr>
        <p:txBody>
          <a:bodyPr wrap="square" lIns="0" tIns="0" rIns="0" bIns="0" rtlCol="0">
            <a:spAutoFit/>
          </a:bodyPr>
          <a:lstStyle/>
          <a:p>
            <a:pPr algn="l"/>
            <a:r>
              <a:rPr lang="fi-FI" sz="1300" b="1" kern="1200" dirty="0" err="1">
                <a:solidFill>
                  <a:schemeClr val="bg1"/>
                </a:solidFill>
                <a:latin typeface="+mn-lt"/>
                <a:ea typeface="+mn-ea"/>
                <a:cs typeface="+mn-cs"/>
              </a:rPr>
              <a:t>Twitter</a:t>
            </a:r>
            <a:r>
              <a:rPr lang="fi-FI" sz="1300" b="1" kern="1200" dirty="0">
                <a:solidFill>
                  <a:schemeClr val="bg1"/>
                </a:solidFill>
                <a:latin typeface="+mn-lt"/>
                <a:ea typeface="+mn-ea"/>
                <a:cs typeface="+mn-cs"/>
              </a:rPr>
              <a:t>:</a:t>
            </a:r>
            <a:r>
              <a:rPr lang="fi-FI" sz="1300" b="1" kern="1200" baseline="0" dirty="0">
                <a:solidFill>
                  <a:schemeClr val="bg1"/>
                </a:solidFill>
                <a:latin typeface="+mn-lt"/>
                <a:ea typeface="+mn-ea"/>
                <a:cs typeface="+mn-cs"/>
              </a:rPr>
              <a:t> @meteorologit ja @</a:t>
            </a:r>
            <a:r>
              <a:rPr lang="fi-FI" sz="1300" b="1" kern="1200" baseline="0" dirty="0" err="1">
                <a:solidFill>
                  <a:schemeClr val="bg1"/>
                </a:solidFill>
                <a:latin typeface="+mn-lt"/>
                <a:ea typeface="+mn-ea"/>
                <a:cs typeface="+mn-cs"/>
              </a:rPr>
              <a:t>IlmaTiede</a:t>
            </a:r>
            <a:r>
              <a:rPr lang="fi-FI" sz="1300" b="1" kern="1200" baseline="0" dirty="0">
                <a:solidFill>
                  <a:schemeClr val="bg1"/>
                </a:solidFill>
                <a:latin typeface="+mn-lt"/>
                <a:ea typeface="+mn-ea"/>
                <a:cs typeface="+mn-cs"/>
              </a:rPr>
              <a:t>     </a:t>
            </a:r>
            <a:r>
              <a:rPr lang="fi-FI" sz="1300" b="1" kern="1200" baseline="0" dirty="0" err="1">
                <a:solidFill>
                  <a:schemeClr val="bg1"/>
                </a:solidFill>
                <a:latin typeface="+mn-lt"/>
                <a:ea typeface="+mn-ea"/>
                <a:cs typeface="+mn-cs"/>
              </a:rPr>
              <a:t>Facebook</a:t>
            </a:r>
            <a:r>
              <a:rPr lang="fi-FI" sz="1300" b="1" kern="1200" baseline="0" dirty="0">
                <a:solidFill>
                  <a:schemeClr val="bg1"/>
                </a:solidFill>
                <a:latin typeface="+mn-lt"/>
                <a:ea typeface="+mn-ea"/>
                <a:cs typeface="+mn-cs"/>
              </a:rPr>
              <a:t>: </a:t>
            </a:r>
            <a:r>
              <a:rPr lang="fi-FI" sz="1300" b="1" kern="1200" baseline="0" dirty="0" err="1">
                <a:solidFill>
                  <a:schemeClr val="bg1"/>
                </a:solidFill>
                <a:latin typeface="+mn-lt"/>
                <a:ea typeface="+mn-ea"/>
                <a:cs typeface="+mn-cs"/>
              </a:rPr>
              <a:t>FMIBeta</a:t>
            </a:r>
            <a:endParaRPr lang="fi-FI" sz="1300" b="1" kern="1200" dirty="0">
              <a:solidFill>
                <a:schemeClr val="bg1"/>
              </a:solidFill>
              <a:latin typeface="+mn-lt"/>
              <a:ea typeface="+mn-ea"/>
              <a:cs typeface="+mn-cs"/>
            </a:endParaRPr>
          </a:p>
        </p:txBody>
      </p:sp>
    </p:spTree>
    <p:extLst>
      <p:ext uri="{BB962C8B-B14F-4D97-AF65-F5344CB8AC3E}">
        <p14:creationId xmlns:p14="http://schemas.microsoft.com/office/powerpoint/2010/main" val="38115446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anco ">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4622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51CEE-20D6-42A6-A934-2C1E9B58482A}" type="datetimeFigureOut">
              <a:rPr lang="en-US" smtClean="0"/>
              <a:t>5/12/2017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721006-1B42-48E4-BA4A-082F5B00BECE}" type="slidenum">
              <a:rPr lang="en-US" smtClean="0"/>
              <a:t>‹#›</a:t>
            </a:fld>
            <a:endParaRPr lang="en-US"/>
          </a:p>
        </p:txBody>
      </p:sp>
    </p:spTree>
    <p:extLst>
      <p:ext uri="{BB962C8B-B14F-4D97-AF65-F5344CB8AC3E}">
        <p14:creationId xmlns:p14="http://schemas.microsoft.com/office/powerpoint/2010/main" val="29804768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7456" y="1122363"/>
            <a:ext cx="7424738" cy="2387600"/>
          </a:xfrm>
        </p:spPr>
        <p:txBody>
          <a:bodyPr anchor="b"/>
          <a:lstStyle>
            <a:lvl1pPr algn="ctr">
              <a:defRPr sz="4872"/>
            </a:lvl1pPr>
          </a:lstStyle>
          <a:p>
            <a:r>
              <a:rPr lang="en-US"/>
              <a:t>Click to edit Master title style</a:t>
            </a:r>
          </a:p>
        </p:txBody>
      </p:sp>
      <p:sp>
        <p:nvSpPr>
          <p:cNvPr id="3" name="Subtitle 2"/>
          <p:cNvSpPr>
            <a:spLocks noGrp="1"/>
          </p:cNvSpPr>
          <p:nvPr>
            <p:ph type="subTitle" idx="1"/>
          </p:nvPr>
        </p:nvSpPr>
        <p:spPr>
          <a:xfrm>
            <a:off x="1237456" y="3602038"/>
            <a:ext cx="7424738" cy="1655762"/>
          </a:xfrm>
        </p:spPr>
        <p:txBody>
          <a:bodyPr/>
          <a:lstStyle>
            <a:lvl1pPr marL="0" indent="0" algn="ctr">
              <a:buNone/>
              <a:defRPr sz="1949"/>
            </a:lvl1pPr>
            <a:lvl2pPr marL="371246" indent="0" algn="ctr">
              <a:buNone/>
              <a:defRPr sz="1624"/>
            </a:lvl2pPr>
            <a:lvl3pPr marL="742493" indent="0" algn="ctr">
              <a:buNone/>
              <a:defRPr sz="1462"/>
            </a:lvl3pPr>
            <a:lvl4pPr marL="1113739" indent="0" algn="ctr">
              <a:buNone/>
              <a:defRPr sz="1299"/>
            </a:lvl4pPr>
            <a:lvl5pPr marL="1484986" indent="0" algn="ctr">
              <a:buNone/>
              <a:defRPr sz="1299"/>
            </a:lvl5pPr>
            <a:lvl6pPr marL="1856232" indent="0" algn="ctr">
              <a:buNone/>
              <a:defRPr sz="1299"/>
            </a:lvl6pPr>
            <a:lvl7pPr marL="2227478" indent="0" algn="ctr">
              <a:buNone/>
              <a:defRPr sz="1299"/>
            </a:lvl7pPr>
            <a:lvl8pPr marL="2598725" indent="0" algn="ctr">
              <a:buNone/>
              <a:defRPr sz="1299"/>
            </a:lvl8pPr>
            <a:lvl9pPr marL="2969971" indent="0" algn="ctr">
              <a:buNone/>
              <a:defRPr sz="1299"/>
            </a:lvl9pPr>
          </a:lstStyle>
          <a:p>
            <a:r>
              <a:rPr lang="en-US"/>
              <a:t>Click to edit Master subtitle style</a:t>
            </a:r>
          </a:p>
        </p:txBody>
      </p:sp>
      <p:sp>
        <p:nvSpPr>
          <p:cNvPr id="4" name="Date Placeholder 3"/>
          <p:cNvSpPr>
            <a:spLocks noGrp="1"/>
          </p:cNvSpPr>
          <p:nvPr>
            <p:ph type="dt" sz="half" idx="10"/>
          </p:nvPr>
        </p:nvSpPr>
        <p:spPr/>
        <p:txBody>
          <a:bodyPr/>
          <a:lstStyle/>
          <a:p>
            <a:fld id="{9F451CEE-20D6-42A6-A934-2C1E9B58482A}" type="datetimeFigureOut">
              <a:rPr lang="en-US" smtClean="0"/>
              <a:t>5/12/2017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721006-1B42-48E4-BA4A-082F5B00BECE}" type="slidenum">
              <a:rPr lang="en-US" smtClean="0"/>
              <a:t>‹#›</a:t>
            </a:fld>
            <a:endParaRPr lang="en-US"/>
          </a:p>
        </p:txBody>
      </p:sp>
    </p:spTree>
    <p:extLst>
      <p:ext uri="{BB962C8B-B14F-4D97-AF65-F5344CB8AC3E}">
        <p14:creationId xmlns:p14="http://schemas.microsoft.com/office/powerpoint/2010/main" val="1111860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0B2CB856-26E2-4924-8396-494027F06311}" type="datetime1">
              <a:rPr lang="en-GB"/>
              <a:pPr>
                <a:defRPr/>
              </a:pPr>
              <a:t>12/05/2017</a:t>
            </a:fld>
            <a:endParaRPr 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6" name="Rectangle 6"/>
          <p:cNvSpPr>
            <a:spLocks noGrp="1" noChangeArrowheads="1"/>
          </p:cNvSpPr>
          <p:nvPr>
            <p:ph type="sldNum" sz="quarter" idx="12"/>
          </p:nvPr>
        </p:nvSpPr>
        <p:spPr>
          <a:ln/>
        </p:spPr>
        <p:txBody>
          <a:bodyPr/>
          <a:lstStyle>
            <a:lvl1pPr>
              <a:defRPr/>
            </a:lvl1pPr>
          </a:lstStyle>
          <a:p>
            <a:pPr>
              <a:defRPr/>
            </a:pPr>
            <a:fld id="{D25CFB3A-36BA-48D7-B6B5-E35F3E9EF40D}" type="slidenum">
              <a:rPr lang="fi-FI"/>
              <a:pPr>
                <a:defRPr/>
              </a:pPr>
              <a:t>‹#›</a:t>
            </a:fld>
            <a:endParaRPr lang="fi-FI"/>
          </a:p>
        </p:txBody>
      </p:sp>
    </p:spTree>
    <p:extLst>
      <p:ext uri="{BB962C8B-B14F-4D97-AF65-F5344CB8AC3E}">
        <p14:creationId xmlns:p14="http://schemas.microsoft.com/office/powerpoint/2010/main" val="22525658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2"/>
          <p:cNvGrpSpPr>
            <a:grpSpLocks/>
          </p:cNvGrpSpPr>
          <p:nvPr/>
        </p:nvGrpSpPr>
        <p:grpSpPr bwMode="auto">
          <a:xfrm>
            <a:off x="0" y="0"/>
            <a:ext cx="9899650" cy="6861175"/>
            <a:chOff x="0" y="0"/>
            <a:chExt cx="5760" cy="4322"/>
          </a:xfrm>
        </p:grpSpPr>
        <p:pic>
          <p:nvPicPr>
            <p:cNvPr id="5" name="Picture 11" descr="ppt_layout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5760" cy="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7" y="264"/>
              <a:ext cx="1581"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3" name="Rectangle 3"/>
          <p:cNvSpPr>
            <a:spLocks noGrp="1" noChangeArrowheads="1"/>
          </p:cNvSpPr>
          <p:nvPr>
            <p:ph type="ctrTitle"/>
          </p:nvPr>
        </p:nvSpPr>
        <p:spPr>
          <a:xfrm>
            <a:off x="458891" y="1501776"/>
            <a:ext cx="4903420" cy="2155825"/>
          </a:xfrm>
        </p:spPr>
        <p:txBody>
          <a:bodyPr wrap="square" anchor="ctr"/>
          <a:lstStyle>
            <a:lvl1pPr>
              <a:defRPr/>
            </a:lvl1pPr>
          </a:lstStyle>
          <a:p>
            <a:r>
              <a:rPr lang="fi-FI"/>
              <a:t>Click to edit Master title style</a:t>
            </a:r>
          </a:p>
        </p:txBody>
      </p:sp>
      <p:sp>
        <p:nvSpPr>
          <p:cNvPr id="5124" name="Rectangle 4"/>
          <p:cNvSpPr>
            <a:spLocks noGrp="1" noChangeArrowheads="1"/>
          </p:cNvSpPr>
          <p:nvPr>
            <p:ph type="subTitle" idx="1"/>
          </p:nvPr>
        </p:nvSpPr>
        <p:spPr>
          <a:xfrm>
            <a:off x="446859" y="3886200"/>
            <a:ext cx="4915451" cy="1752600"/>
          </a:xfrm>
        </p:spPr>
        <p:txBody>
          <a:bodyPr/>
          <a:lstStyle>
            <a:lvl1pPr marL="0" indent="0">
              <a:buFontTx/>
              <a:buNone/>
              <a:defRPr/>
            </a:lvl1pPr>
          </a:lstStyle>
          <a:p>
            <a:r>
              <a:rPr lang="fi-FI"/>
              <a:t>Click to edit Master subtitle style</a:t>
            </a:r>
          </a:p>
        </p:txBody>
      </p:sp>
      <p:sp>
        <p:nvSpPr>
          <p:cNvPr id="7" name="Rectangle 5"/>
          <p:cNvSpPr>
            <a:spLocks noGrp="1" noChangeArrowheads="1"/>
          </p:cNvSpPr>
          <p:nvPr>
            <p:ph type="dt" sz="half" idx="10"/>
          </p:nvPr>
        </p:nvSpPr>
        <p:spPr>
          <a:xfrm>
            <a:off x="575762" y="6624639"/>
            <a:ext cx="2309918" cy="173037"/>
          </a:xfrm>
        </p:spPr>
        <p:txBody>
          <a:bodyPr wrap="square"/>
          <a:lstStyle>
            <a:lvl1pPr algn="l">
              <a:defRPr/>
            </a:lvl1pPr>
          </a:lstStyle>
          <a:p>
            <a:pPr>
              <a:defRPr/>
            </a:pPr>
            <a:fld id="{CEB5369A-04DC-40C9-BD96-EDE725D7EA8C}" type="datetime1">
              <a:rPr lang="en-GB"/>
              <a:pPr>
                <a:defRPr/>
              </a:pPr>
              <a:t>12/05/2017</a:t>
            </a:fld>
            <a:endParaRPr lang="fi-FI"/>
          </a:p>
        </p:txBody>
      </p:sp>
    </p:spTree>
    <p:extLst>
      <p:ext uri="{BB962C8B-B14F-4D97-AF65-F5344CB8AC3E}">
        <p14:creationId xmlns:p14="http://schemas.microsoft.com/office/powerpoint/2010/main" val="30083553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0B2CB856-26E2-4924-8396-494027F06311}" type="datetime1">
              <a:rPr lang="en-GB"/>
              <a:pPr>
                <a:defRPr/>
              </a:pPr>
              <a:t>12/05/2017</a:t>
            </a:fld>
            <a:endParaRPr 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6" name="Rectangle 6"/>
          <p:cNvSpPr>
            <a:spLocks noGrp="1" noChangeArrowheads="1"/>
          </p:cNvSpPr>
          <p:nvPr>
            <p:ph type="sldNum" sz="quarter" idx="12"/>
          </p:nvPr>
        </p:nvSpPr>
        <p:spPr>
          <a:ln/>
        </p:spPr>
        <p:txBody>
          <a:bodyPr/>
          <a:lstStyle>
            <a:lvl1pPr>
              <a:defRPr/>
            </a:lvl1pPr>
          </a:lstStyle>
          <a:p>
            <a:pPr>
              <a:defRPr/>
            </a:pPr>
            <a:fld id="{D25CFB3A-36BA-48D7-B6B5-E35F3E9EF40D}" type="slidenum">
              <a:rPr lang="fi-FI"/>
              <a:pPr>
                <a:defRPr/>
              </a:pPr>
              <a:t>‹#›</a:t>
            </a:fld>
            <a:endParaRPr lang="fi-FI"/>
          </a:p>
        </p:txBody>
      </p:sp>
    </p:spTree>
    <p:extLst>
      <p:ext uri="{BB962C8B-B14F-4D97-AF65-F5344CB8AC3E}">
        <p14:creationId xmlns:p14="http://schemas.microsoft.com/office/powerpoint/2010/main" val="2678083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004" y="4406901"/>
            <a:ext cx="8414703" cy="1362075"/>
          </a:xfrm>
        </p:spPr>
        <p:txBody>
          <a:bodyPr/>
          <a:lstStyle>
            <a:lvl1pPr algn="l">
              <a:defRPr sz="4000" b="1" cap="all"/>
            </a:lvl1pPr>
          </a:lstStyle>
          <a:p>
            <a:r>
              <a:rPr lang="en-US"/>
              <a:t>Click to edit Master title style</a:t>
            </a:r>
            <a:endParaRPr lang="fi-FI"/>
          </a:p>
        </p:txBody>
      </p:sp>
      <p:sp>
        <p:nvSpPr>
          <p:cNvPr id="3" name="Text Placeholder 2"/>
          <p:cNvSpPr>
            <a:spLocks noGrp="1"/>
          </p:cNvSpPr>
          <p:nvPr>
            <p:ph type="body" idx="1"/>
          </p:nvPr>
        </p:nvSpPr>
        <p:spPr>
          <a:xfrm>
            <a:off x="782004" y="2906713"/>
            <a:ext cx="841470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D3D7CC53-82C5-46B1-A1C3-CED0C8EBD10E}" type="datetime1">
              <a:rPr lang="en-GB"/>
              <a:pPr>
                <a:defRPr/>
              </a:pPr>
              <a:t>12/05/2017</a:t>
            </a:fld>
            <a:endParaRPr 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6" name="Rectangle 6"/>
          <p:cNvSpPr>
            <a:spLocks noGrp="1" noChangeArrowheads="1"/>
          </p:cNvSpPr>
          <p:nvPr>
            <p:ph type="sldNum" sz="quarter" idx="12"/>
          </p:nvPr>
        </p:nvSpPr>
        <p:spPr>
          <a:ln/>
        </p:spPr>
        <p:txBody>
          <a:bodyPr/>
          <a:lstStyle>
            <a:lvl1pPr>
              <a:defRPr/>
            </a:lvl1pPr>
          </a:lstStyle>
          <a:p>
            <a:pPr>
              <a:defRPr/>
            </a:pPr>
            <a:fld id="{C188546A-C5CD-4AE1-B8CE-3668B7111F6C}" type="slidenum">
              <a:rPr lang="fi-FI"/>
              <a:pPr>
                <a:defRPr/>
              </a:pPr>
              <a:t>‹#›</a:t>
            </a:fld>
            <a:endParaRPr lang="fi-FI"/>
          </a:p>
        </p:txBody>
      </p:sp>
    </p:spTree>
    <p:extLst>
      <p:ext uri="{BB962C8B-B14F-4D97-AF65-F5344CB8AC3E}">
        <p14:creationId xmlns:p14="http://schemas.microsoft.com/office/powerpoint/2010/main" val="20055421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sz="half" idx="1"/>
          </p:nvPr>
        </p:nvSpPr>
        <p:spPr>
          <a:xfrm>
            <a:off x="494983" y="1873250"/>
            <a:ext cx="4372345"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p:cNvSpPr>
            <a:spLocks noGrp="1"/>
          </p:cNvSpPr>
          <p:nvPr>
            <p:ph sz="half" idx="2"/>
          </p:nvPr>
        </p:nvSpPr>
        <p:spPr>
          <a:xfrm>
            <a:off x="5032322" y="1873250"/>
            <a:ext cx="4372345"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Rectangle 4"/>
          <p:cNvSpPr>
            <a:spLocks noGrp="1" noChangeArrowheads="1"/>
          </p:cNvSpPr>
          <p:nvPr>
            <p:ph type="dt" sz="half" idx="10"/>
          </p:nvPr>
        </p:nvSpPr>
        <p:spPr>
          <a:ln/>
        </p:spPr>
        <p:txBody>
          <a:bodyPr/>
          <a:lstStyle>
            <a:lvl1pPr>
              <a:defRPr/>
            </a:lvl1pPr>
          </a:lstStyle>
          <a:p>
            <a:pPr>
              <a:defRPr/>
            </a:pPr>
            <a:fld id="{8EA3E3F5-5FE2-4AB8-B1A6-EF4D213A5FF1}" type="datetime1">
              <a:rPr lang="en-GB"/>
              <a:pPr>
                <a:defRPr/>
              </a:pPr>
              <a:t>12/05/2017</a:t>
            </a:fld>
            <a:endParaRPr 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7" name="Rectangle 6"/>
          <p:cNvSpPr>
            <a:spLocks noGrp="1" noChangeArrowheads="1"/>
          </p:cNvSpPr>
          <p:nvPr>
            <p:ph type="sldNum" sz="quarter" idx="12"/>
          </p:nvPr>
        </p:nvSpPr>
        <p:spPr>
          <a:ln/>
        </p:spPr>
        <p:txBody>
          <a:bodyPr/>
          <a:lstStyle>
            <a:lvl1pPr>
              <a:defRPr/>
            </a:lvl1pPr>
          </a:lstStyle>
          <a:p>
            <a:pPr>
              <a:defRPr/>
            </a:pPr>
            <a:fld id="{22D5AB2F-93AA-4FC2-91C2-4E1F9F82C65A}" type="slidenum">
              <a:rPr lang="fi-FI"/>
              <a:pPr>
                <a:defRPr/>
              </a:pPr>
              <a:t>‹#›</a:t>
            </a:fld>
            <a:endParaRPr lang="fi-FI"/>
          </a:p>
        </p:txBody>
      </p:sp>
    </p:spTree>
    <p:extLst>
      <p:ext uri="{BB962C8B-B14F-4D97-AF65-F5344CB8AC3E}">
        <p14:creationId xmlns:p14="http://schemas.microsoft.com/office/powerpoint/2010/main" val="3477794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4983" y="274638"/>
            <a:ext cx="8909685" cy="1143000"/>
          </a:xfrm>
        </p:spPr>
        <p:txBody>
          <a:bodyPr/>
          <a:lstStyle>
            <a:lvl1pPr>
              <a:defRPr/>
            </a:lvl1pPr>
          </a:lstStyle>
          <a:p>
            <a:r>
              <a:rPr lang="en-US"/>
              <a:t>Click to edit Master title style</a:t>
            </a:r>
            <a:endParaRPr lang="fi-FI"/>
          </a:p>
        </p:txBody>
      </p:sp>
      <p:sp>
        <p:nvSpPr>
          <p:cNvPr id="3" name="Text Placeholder 2"/>
          <p:cNvSpPr>
            <a:spLocks noGrp="1"/>
          </p:cNvSpPr>
          <p:nvPr>
            <p:ph type="body" idx="1"/>
          </p:nvPr>
        </p:nvSpPr>
        <p:spPr>
          <a:xfrm>
            <a:off x="494982" y="1535113"/>
            <a:ext cx="437406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4982" y="2174875"/>
            <a:ext cx="437406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p:cNvSpPr>
            <a:spLocks noGrp="1"/>
          </p:cNvSpPr>
          <p:nvPr>
            <p:ph type="body" sz="quarter" idx="3"/>
          </p:nvPr>
        </p:nvSpPr>
        <p:spPr>
          <a:xfrm>
            <a:off x="5028885" y="1535113"/>
            <a:ext cx="437578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8885" y="2174875"/>
            <a:ext cx="437578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Rectangle 4"/>
          <p:cNvSpPr>
            <a:spLocks noGrp="1" noChangeArrowheads="1"/>
          </p:cNvSpPr>
          <p:nvPr>
            <p:ph type="dt" sz="half" idx="10"/>
          </p:nvPr>
        </p:nvSpPr>
        <p:spPr>
          <a:ln/>
        </p:spPr>
        <p:txBody>
          <a:bodyPr/>
          <a:lstStyle>
            <a:lvl1pPr>
              <a:defRPr/>
            </a:lvl1pPr>
          </a:lstStyle>
          <a:p>
            <a:pPr>
              <a:defRPr/>
            </a:pPr>
            <a:fld id="{6F1C07F6-493F-4AB2-B923-836207D587F2}" type="datetime1">
              <a:rPr lang="en-GB"/>
              <a:pPr>
                <a:defRPr/>
              </a:pPr>
              <a:t>12/05/2017</a:t>
            </a:fld>
            <a:endParaRPr lang="fi-FI"/>
          </a:p>
        </p:txBody>
      </p:sp>
      <p:sp>
        <p:nvSpPr>
          <p:cNvPr id="8"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9" name="Rectangle 6"/>
          <p:cNvSpPr>
            <a:spLocks noGrp="1" noChangeArrowheads="1"/>
          </p:cNvSpPr>
          <p:nvPr>
            <p:ph type="sldNum" sz="quarter" idx="12"/>
          </p:nvPr>
        </p:nvSpPr>
        <p:spPr>
          <a:ln/>
        </p:spPr>
        <p:txBody>
          <a:bodyPr/>
          <a:lstStyle>
            <a:lvl1pPr>
              <a:defRPr/>
            </a:lvl1pPr>
          </a:lstStyle>
          <a:p>
            <a:pPr>
              <a:defRPr/>
            </a:pPr>
            <a:fld id="{998EC8E9-4B76-4D90-B179-484F55B863AE}" type="slidenum">
              <a:rPr lang="fi-FI"/>
              <a:pPr>
                <a:defRPr/>
              </a:pPr>
              <a:t>‹#›</a:t>
            </a:fld>
            <a:endParaRPr lang="fi-FI"/>
          </a:p>
        </p:txBody>
      </p:sp>
    </p:spTree>
    <p:extLst>
      <p:ext uri="{BB962C8B-B14F-4D97-AF65-F5344CB8AC3E}">
        <p14:creationId xmlns:p14="http://schemas.microsoft.com/office/powerpoint/2010/main" val="571428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Rectangle 4"/>
          <p:cNvSpPr>
            <a:spLocks noGrp="1" noChangeArrowheads="1"/>
          </p:cNvSpPr>
          <p:nvPr>
            <p:ph type="dt" sz="half" idx="10"/>
          </p:nvPr>
        </p:nvSpPr>
        <p:spPr>
          <a:ln/>
        </p:spPr>
        <p:txBody>
          <a:bodyPr/>
          <a:lstStyle>
            <a:lvl1pPr>
              <a:defRPr/>
            </a:lvl1pPr>
          </a:lstStyle>
          <a:p>
            <a:pPr>
              <a:defRPr/>
            </a:pPr>
            <a:fld id="{ADCBCA2D-96AE-45EF-8FC9-9E639CF827BF}" type="datetime1">
              <a:rPr lang="en-GB"/>
              <a:pPr>
                <a:defRPr/>
              </a:pPr>
              <a:t>12/05/2017</a:t>
            </a:fld>
            <a:endParaRPr lang="fi-FI"/>
          </a:p>
        </p:txBody>
      </p:sp>
      <p:sp>
        <p:nvSpPr>
          <p:cNvPr id="4"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5" name="Rectangle 6"/>
          <p:cNvSpPr>
            <a:spLocks noGrp="1" noChangeArrowheads="1"/>
          </p:cNvSpPr>
          <p:nvPr>
            <p:ph type="sldNum" sz="quarter" idx="12"/>
          </p:nvPr>
        </p:nvSpPr>
        <p:spPr>
          <a:ln/>
        </p:spPr>
        <p:txBody>
          <a:bodyPr/>
          <a:lstStyle>
            <a:lvl1pPr>
              <a:defRPr/>
            </a:lvl1pPr>
          </a:lstStyle>
          <a:p>
            <a:pPr>
              <a:defRPr/>
            </a:pPr>
            <a:fld id="{FEEB3ABA-DDF3-4C81-AAE7-E511F3FBE39C}" type="slidenum">
              <a:rPr lang="fi-FI"/>
              <a:pPr>
                <a:defRPr/>
              </a:pPr>
              <a:t>‹#›</a:t>
            </a:fld>
            <a:endParaRPr lang="fi-FI"/>
          </a:p>
        </p:txBody>
      </p:sp>
    </p:spTree>
    <p:extLst>
      <p:ext uri="{BB962C8B-B14F-4D97-AF65-F5344CB8AC3E}">
        <p14:creationId xmlns:p14="http://schemas.microsoft.com/office/powerpoint/2010/main" val="3039384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8BCF8FE-8B79-4B70-A0DC-00A094589A0E}" type="datetime1">
              <a:rPr lang="en-GB"/>
              <a:pPr>
                <a:defRPr/>
              </a:pPr>
              <a:t>12/05/2017</a:t>
            </a:fld>
            <a:endParaRPr lang="fi-FI"/>
          </a:p>
        </p:txBody>
      </p:sp>
      <p:sp>
        <p:nvSpPr>
          <p:cNvPr id="3"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4" name="Rectangle 6"/>
          <p:cNvSpPr>
            <a:spLocks noGrp="1" noChangeArrowheads="1"/>
          </p:cNvSpPr>
          <p:nvPr>
            <p:ph type="sldNum" sz="quarter" idx="12"/>
          </p:nvPr>
        </p:nvSpPr>
        <p:spPr>
          <a:ln/>
        </p:spPr>
        <p:txBody>
          <a:bodyPr/>
          <a:lstStyle>
            <a:lvl1pPr>
              <a:defRPr/>
            </a:lvl1pPr>
          </a:lstStyle>
          <a:p>
            <a:pPr>
              <a:defRPr/>
            </a:pPr>
            <a:fld id="{FEA266DD-DC8D-42D6-AC87-D45FE8698E79}" type="slidenum">
              <a:rPr lang="fi-FI"/>
              <a:pPr>
                <a:defRPr/>
              </a:pPr>
              <a:t>‹#›</a:t>
            </a:fld>
            <a:endParaRPr lang="fi-FI"/>
          </a:p>
        </p:txBody>
      </p:sp>
    </p:spTree>
    <p:extLst>
      <p:ext uri="{BB962C8B-B14F-4D97-AF65-F5344CB8AC3E}">
        <p14:creationId xmlns:p14="http://schemas.microsoft.com/office/powerpoint/2010/main" val="25501619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4983" y="273050"/>
            <a:ext cx="3256917" cy="1162050"/>
          </a:xfrm>
        </p:spPr>
        <p:txBody>
          <a:bodyPr anchor="b"/>
          <a:lstStyle>
            <a:lvl1pPr algn="l">
              <a:defRPr sz="2000" b="1"/>
            </a:lvl1pPr>
          </a:lstStyle>
          <a:p>
            <a:r>
              <a:rPr lang="en-US"/>
              <a:t>Click to edit Master title style</a:t>
            </a:r>
            <a:endParaRPr lang="fi-FI"/>
          </a:p>
        </p:txBody>
      </p:sp>
      <p:sp>
        <p:nvSpPr>
          <p:cNvPr id="3" name="Content Placeholder 2"/>
          <p:cNvSpPr>
            <a:spLocks noGrp="1"/>
          </p:cNvSpPr>
          <p:nvPr>
            <p:ph idx="1"/>
          </p:nvPr>
        </p:nvSpPr>
        <p:spPr>
          <a:xfrm>
            <a:off x="3870488" y="273051"/>
            <a:ext cx="55341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p:cNvSpPr>
            <a:spLocks noGrp="1"/>
          </p:cNvSpPr>
          <p:nvPr>
            <p:ph type="body" sz="half" idx="2"/>
          </p:nvPr>
        </p:nvSpPr>
        <p:spPr>
          <a:xfrm>
            <a:off x="494983" y="1435101"/>
            <a:ext cx="325691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41B809F-1635-4306-9706-C5EBC2C90767}" type="datetime1">
              <a:rPr lang="en-GB"/>
              <a:pPr>
                <a:defRPr/>
              </a:pPr>
              <a:t>12/05/2017</a:t>
            </a:fld>
            <a:endParaRPr 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7" name="Rectangle 6"/>
          <p:cNvSpPr>
            <a:spLocks noGrp="1" noChangeArrowheads="1"/>
          </p:cNvSpPr>
          <p:nvPr>
            <p:ph type="sldNum" sz="quarter" idx="12"/>
          </p:nvPr>
        </p:nvSpPr>
        <p:spPr>
          <a:ln/>
        </p:spPr>
        <p:txBody>
          <a:bodyPr/>
          <a:lstStyle>
            <a:lvl1pPr>
              <a:defRPr/>
            </a:lvl1pPr>
          </a:lstStyle>
          <a:p>
            <a:pPr>
              <a:defRPr/>
            </a:pPr>
            <a:fld id="{58A9DDAB-DD55-4DED-B04B-9BD324DB5956}" type="slidenum">
              <a:rPr lang="fi-FI"/>
              <a:pPr>
                <a:defRPr/>
              </a:pPr>
              <a:t>‹#›</a:t>
            </a:fld>
            <a:endParaRPr lang="fi-FI"/>
          </a:p>
        </p:txBody>
      </p:sp>
    </p:spTree>
    <p:extLst>
      <p:ext uri="{BB962C8B-B14F-4D97-AF65-F5344CB8AC3E}">
        <p14:creationId xmlns:p14="http://schemas.microsoft.com/office/powerpoint/2010/main" val="2289891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0401" y="4800600"/>
            <a:ext cx="5939790" cy="566738"/>
          </a:xfrm>
        </p:spPr>
        <p:txBody>
          <a:bodyPr anchor="b"/>
          <a:lstStyle>
            <a:lvl1pPr algn="l">
              <a:defRPr sz="2000" b="1"/>
            </a:lvl1pPr>
          </a:lstStyle>
          <a:p>
            <a:r>
              <a:rPr lang="en-US"/>
              <a:t>Click to edit Master title style</a:t>
            </a:r>
            <a:endParaRPr lang="fi-FI"/>
          </a:p>
        </p:txBody>
      </p:sp>
      <p:sp>
        <p:nvSpPr>
          <p:cNvPr id="3" name="Picture Placeholder 2"/>
          <p:cNvSpPr>
            <a:spLocks noGrp="1"/>
          </p:cNvSpPr>
          <p:nvPr>
            <p:ph type="pic" idx="1"/>
          </p:nvPr>
        </p:nvSpPr>
        <p:spPr>
          <a:xfrm>
            <a:off x="1940401" y="612775"/>
            <a:ext cx="593979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xt Placeholder 3"/>
          <p:cNvSpPr>
            <a:spLocks noGrp="1"/>
          </p:cNvSpPr>
          <p:nvPr>
            <p:ph type="body" sz="half" idx="2"/>
          </p:nvPr>
        </p:nvSpPr>
        <p:spPr>
          <a:xfrm>
            <a:off x="1940401" y="5367338"/>
            <a:ext cx="593979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C6AFC4A-EBEF-49EB-BBEC-E6F2DE125D3D}" type="datetime1">
              <a:rPr lang="en-GB"/>
              <a:pPr>
                <a:defRPr/>
              </a:pPr>
              <a:t>12/05/2017</a:t>
            </a:fld>
            <a:endParaRPr 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7" name="Rectangle 6"/>
          <p:cNvSpPr>
            <a:spLocks noGrp="1" noChangeArrowheads="1"/>
          </p:cNvSpPr>
          <p:nvPr>
            <p:ph type="sldNum" sz="quarter" idx="12"/>
          </p:nvPr>
        </p:nvSpPr>
        <p:spPr>
          <a:ln/>
        </p:spPr>
        <p:txBody>
          <a:bodyPr/>
          <a:lstStyle>
            <a:lvl1pPr>
              <a:defRPr/>
            </a:lvl1pPr>
          </a:lstStyle>
          <a:p>
            <a:pPr>
              <a:defRPr/>
            </a:pPr>
            <a:fld id="{60CA6A97-814D-4747-89BD-6AF1F354C3C9}" type="slidenum">
              <a:rPr lang="fi-FI"/>
              <a:pPr>
                <a:defRPr/>
              </a:pPr>
              <a:t>‹#›</a:t>
            </a:fld>
            <a:endParaRPr lang="fi-FI"/>
          </a:p>
        </p:txBody>
      </p:sp>
    </p:spTree>
    <p:extLst>
      <p:ext uri="{BB962C8B-B14F-4D97-AF65-F5344CB8AC3E}">
        <p14:creationId xmlns:p14="http://schemas.microsoft.com/office/powerpoint/2010/main" val="29473144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3565A6E5-4807-460E-92A9-125C5B2E35AE}" type="datetime1">
              <a:rPr lang="en-GB"/>
              <a:pPr>
                <a:defRPr/>
              </a:pPr>
              <a:t>12/05/2017</a:t>
            </a:fld>
            <a:endParaRPr 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6" name="Rectangle 6"/>
          <p:cNvSpPr>
            <a:spLocks noGrp="1" noChangeArrowheads="1"/>
          </p:cNvSpPr>
          <p:nvPr>
            <p:ph type="sldNum" sz="quarter" idx="12"/>
          </p:nvPr>
        </p:nvSpPr>
        <p:spPr>
          <a:ln/>
        </p:spPr>
        <p:txBody>
          <a:bodyPr/>
          <a:lstStyle>
            <a:lvl1pPr>
              <a:defRPr/>
            </a:lvl1pPr>
          </a:lstStyle>
          <a:p>
            <a:pPr>
              <a:defRPr/>
            </a:pPr>
            <a:fld id="{C70B07B4-14A1-4CF2-92AF-6502DC4A072B}" type="slidenum">
              <a:rPr lang="fi-FI"/>
              <a:pPr>
                <a:defRPr/>
              </a:pPr>
              <a:t>‹#›</a:t>
            </a:fld>
            <a:endParaRPr lang="fi-FI"/>
          </a:p>
        </p:txBody>
      </p:sp>
    </p:spTree>
    <p:extLst>
      <p:ext uri="{BB962C8B-B14F-4D97-AF65-F5344CB8AC3E}">
        <p14:creationId xmlns:p14="http://schemas.microsoft.com/office/powerpoint/2010/main" val="3534475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77246" y="1157288"/>
            <a:ext cx="2227421" cy="5395912"/>
          </a:xfrm>
        </p:spPr>
        <p:txBody>
          <a:bodyPr vert="eaVert"/>
          <a:lstStyle/>
          <a:p>
            <a:r>
              <a:rPr lang="en-US"/>
              <a:t>Click to edit Master title style</a:t>
            </a:r>
            <a:endParaRPr lang="fi-FI"/>
          </a:p>
        </p:txBody>
      </p:sp>
      <p:sp>
        <p:nvSpPr>
          <p:cNvPr id="3" name="Vertical Text Placeholder 2"/>
          <p:cNvSpPr>
            <a:spLocks noGrp="1"/>
          </p:cNvSpPr>
          <p:nvPr>
            <p:ph type="body" orient="vert" idx="1"/>
          </p:nvPr>
        </p:nvSpPr>
        <p:spPr>
          <a:xfrm>
            <a:off x="494982" y="1157288"/>
            <a:ext cx="6517270" cy="53959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8BCCA837-1074-4D7E-ACFA-86922E6A0145}" type="datetime1">
              <a:rPr lang="en-GB"/>
              <a:pPr>
                <a:defRPr/>
              </a:pPr>
              <a:t>12/05/2017</a:t>
            </a:fld>
            <a:endParaRPr lang="fi-FI"/>
          </a:p>
        </p:txBody>
      </p:sp>
      <p:sp>
        <p:nvSpPr>
          <p:cNvPr id="5"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6" name="Rectangle 6"/>
          <p:cNvSpPr>
            <a:spLocks noGrp="1" noChangeArrowheads="1"/>
          </p:cNvSpPr>
          <p:nvPr>
            <p:ph type="sldNum" sz="quarter" idx="12"/>
          </p:nvPr>
        </p:nvSpPr>
        <p:spPr>
          <a:ln/>
        </p:spPr>
        <p:txBody>
          <a:bodyPr/>
          <a:lstStyle>
            <a:lvl1pPr>
              <a:defRPr/>
            </a:lvl1pPr>
          </a:lstStyle>
          <a:p>
            <a:pPr>
              <a:defRPr/>
            </a:pPr>
            <a:fld id="{7AEA6E62-0DCD-40EC-A32F-F08099B60B7E}" type="slidenum">
              <a:rPr lang="fi-FI"/>
              <a:pPr>
                <a:defRPr/>
              </a:pPr>
              <a:t>‹#›</a:t>
            </a:fld>
            <a:endParaRPr lang="fi-FI"/>
          </a:p>
        </p:txBody>
      </p:sp>
    </p:spTree>
    <p:extLst>
      <p:ext uri="{BB962C8B-B14F-4D97-AF65-F5344CB8AC3E}">
        <p14:creationId xmlns:p14="http://schemas.microsoft.com/office/powerpoint/2010/main" val="12154356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94983" y="1157288"/>
            <a:ext cx="8909685" cy="5395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3" name="Rectangle 4"/>
          <p:cNvSpPr>
            <a:spLocks noGrp="1" noChangeArrowheads="1"/>
          </p:cNvSpPr>
          <p:nvPr>
            <p:ph type="dt" sz="half" idx="10"/>
          </p:nvPr>
        </p:nvSpPr>
        <p:spPr>
          <a:ln/>
        </p:spPr>
        <p:txBody>
          <a:bodyPr/>
          <a:lstStyle>
            <a:lvl1pPr>
              <a:defRPr/>
            </a:lvl1pPr>
          </a:lstStyle>
          <a:p>
            <a:pPr>
              <a:defRPr/>
            </a:pPr>
            <a:fld id="{2F216BB5-8296-4634-8D55-E2F3E5803D1F}" type="datetime1">
              <a:rPr lang="en-GB"/>
              <a:pPr>
                <a:defRPr/>
              </a:pPr>
              <a:t>12/05/2017</a:t>
            </a:fld>
            <a:endParaRPr lang="fi-FI"/>
          </a:p>
        </p:txBody>
      </p:sp>
      <p:sp>
        <p:nvSpPr>
          <p:cNvPr id="4"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5" name="Rectangle 6"/>
          <p:cNvSpPr>
            <a:spLocks noGrp="1" noChangeArrowheads="1"/>
          </p:cNvSpPr>
          <p:nvPr>
            <p:ph type="sldNum" sz="quarter" idx="12"/>
          </p:nvPr>
        </p:nvSpPr>
        <p:spPr>
          <a:ln/>
        </p:spPr>
        <p:txBody>
          <a:bodyPr/>
          <a:lstStyle>
            <a:lvl1pPr>
              <a:defRPr/>
            </a:lvl1pPr>
          </a:lstStyle>
          <a:p>
            <a:pPr>
              <a:defRPr/>
            </a:pPr>
            <a:fld id="{AD502C13-B9F7-4759-9116-C2843DCFDC15}" type="slidenum">
              <a:rPr lang="fi-FI"/>
              <a:pPr>
                <a:defRPr/>
              </a:pPr>
              <a:t>‹#›</a:t>
            </a:fld>
            <a:endParaRPr lang="fi-FI"/>
          </a:p>
        </p:txBody>
      </p:sp>
    </p:spTree>
    <p:extLst>
      <p:ext uri="{BB962C8B-B14F-4D97-AF65-F5344CB8AC3E}">
        <p14:creationId xmlns:p14="http://schemas.microsoft.com/office/powerpoint/2010/main" val="33676306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4983" y="1157288"/>
            <a:ext cx="8909685" cy="569912"/>
          </a:xfrm>
        </p:spPr>
        <p:txBody>
          <a:bodyPr/>
          <a:lstStyle/>
          <a:p>
            <a:r>
              <a:rPr lang="en-US"/>
              <a:t>Click to edit Master title style</a:t>
            </a:r>
            <a:endParaRPr lang="fi-FI"/>
          </a:p>
        </p:txBody>
      </p:sp>
      <p:sp>
        <p:nvSpPr>
          <p:cNvPr id="3" name="Text Placeholder 2"/>
          <p:cNvSpPr>
            <a:spLocks noGrp="1"/>
          </p:cNvSpPr>
          <p:nvPr>
            <p:ph type="body" sz="half" idx="1"/>
          </p:nvPr>
        </p:nvSpPr>
        <p:spPr>
          <a:xfrm>
            <a:off x="494983" y="1873250"/>
            <a:ext cx="4372345"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p:cNvSpPr>
            <a:spLocks noGrp="1"/>
          </p:cNvSpPr>
          <p:nvPr>
            <p:ph sz="half" idx="2"/>
          </p:nvPr>
        </p:nvSpPr>
        <p:spPr>
          <a:xfrm>
            <a:off x="5032322" y="1873250"/>
            <a:ext cx="4372345"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Rectangle 4"/>
          <p:cNvSpPr>
            <a:spLocks noGrp="1" noChangeArrowheads="1"/>
          </p:cNvSpPr>
          <p:nvPr>
            <p:ph type="dt" sz="half" idx="10"/>
          </p:nvPr>
        </p:nvSpPr>
        <p:spPr>
          <a:ln/>
        </p:spPr>
        <p:txBody>
          <a:bodyPr/>
          <a:lstStyle>
            <a:lvl1pPr>
              <a:defRPr/>
            </a:lvl1pPr>
          </a:lstStyle>
          <a:p>
            <a:pPr>
              <a:defRPr/>
            </a:pPr>
            <a:fld id="{8C0C809E-DB0B-4288-92FC-10C9402A64C9}" type="datetime1">
              <a:rPr lang="en-GB"/>
              <a:pPr>
                <a:defRPr/>
              </a:pPr>
              <a:t>12/05/2017</a:t>
            </a:fld>
            <a:endParaRPr 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7" name="Rectangle 6"/>
          <p:cNvSpPr>
            <a:spLocks noGrp="1" noChangeArrowheads="1"/>
          </p:cNvSpPr>
          <p:nvPr>
            <p:ph type="sldNum" sz="quarter" idx="12"/>
          </p:nvPr>
        </p:nvSpPr>
        <p:spPr>
          <a:ln/>
        </p:spPr>
        <p:txBody>
          <a:bodyPr/>
          <a:lstStyle>
            <a:lvl1pPr>
              <a:defRPr/>
            </a:lvl1pPr>
          </a:lstStyle>
          <a:p>
            <a:pPr>
              <a:defRPr/>
            </a:pPr>
            <a:fld id="{A3F3E940-E662-4B86-8196-954F45504021}" type="slidenum">
              <a:rPr lang="fi-FI"/>
              <a:pPr>
                <a:defRPr/>
              </a:pPr>
              <a:t>‹#›</a:t>
            </a:fld>
            <a:endParaRPr lang="fi-FI"/>
          </a:p>
        </p:txBody>
      </p:sp>
    </p:spTree>
    <p:extLst>
      <p:ext uri="{BB962C8B-B14F-4D97-AF65-F5344CB8AC3E}">
        <p14:creationId xmlns:p14="http://schemas.microsoft.com/office/powerpoint/2010/main" val="490329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94983" y="1157288"/>
            <a:ext cx="8909685" cy="569912"/>
          </a:xfrm>
        </p:spPr>
        <p:txBody>
          <a:bodyPr/>
          <a:lstStyle/>
          <a:p>
            <a:r>
              <a:rPr lang="en-US"/>
              <a:t>Click to edit Master title style</a:t>
            </a:r>
            <a:endParaRPr lang="fi-FI"/>
          </a:p>
        </p:txBody>
      </p:sp>
      <p:sp>
        <p:nvSpPr>
          <p:cNvPr id="3" name="Text Placeholder 2"/>
          <p:cNvSpPr>
            <a:spLocks noGrp="1"/>
          </p:cNvSpPr>
          <p:nvPr>
            <p:ph type="body" sz="half" idx="1"/>
          </p:nvPr>
        </p:nvSpPr>
        <p:spPr>
          <a:xfrm>
            <a:off x="494983" y="1873250"/>
            <a:ext cx="4372345"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hart Placeholder 3"/>
          <p:cNvSpPr>
            <a:spLocks noGrp="1"/>
          </p:cNvSpPr>
          <p:nvPr>
            <p:ph type="chart" sz="half" idx="2"/>
          </p:nvPr>
        </p:nvSpPr>
        <p:spPr>
          <a:xfrm>
            <a:off x="5032322" y="1873250"/>
            <a:ext cx="4372345" cy="4679950"/>
          </a:xfrm>
        </p:spPr>
        <p:txBody>
          <a:bodyPr/>
          <a:lstStyle/>
          <a:p>
            <a:pPr lvl="0"/>
            <a:endParaRPr lang="fi-FI" noProof="0"/>
          </a:p>
        </p:txBody>
      </p:sp>
      <p:sp>
        <p:nvSpPr>
          <p:cNvPr id="5" name="Rectangle 4"/>
          <p:cNvSpPr>
            <a:spLocks noGrp="1" noChangeArrowheads="1"/>
          </p:cNvSpPr>
          <p:nvPr>
            <p:ph type="dt" sz="half" idx="10"/>
          </p:nvPr>
        </p:nvSpPr>
        <p:spPr>
          <a:ln/>
        </p:spPr>
        <p:txBody>
          <a:bodyPr/>
          <a:lstStyle>
            <a:lvl1pPr>
              <a:defRPr/>
            </a:lvl1pPr>
          </a:lstStyle>
          <a:p>
            <a:pPr>
              <a:defRPr/>
            </a:pPr>
            <a:fld id="{E3F0E28E-7D7F-47BA-83AD-01D4C7903CC4}" type="datetime1">
              <a:rPr lang="en-GB"/>
              <a:pPr>
                <a:defRPr/>
              </a:pPr>
              <a:t>12/05/2017</a:t>
            </a:fld>
            <a:endParaRPr lang="fi-FI"/>
          </a:p>
        </p:txBody>
      </p:sp>
      <p:sp>
        <p:nvSpPr>
          <p:cNvPr id="6" name="Rectangle 5"/>
          <p:cNvSpPr>
            <a:spLocks noGrp="1" noChangeArrowheads="1"/>
          </p:cNvSpPr>
          <p:nvPr>
            <p:ph type="ftr" sz="quarter" idx="11"/>
          </p:nvPr>
        </p:nvSpPr>
        <p:spPr>
          <a:ln/>
        </p:spPr>
        <p:txBody>
          <a:bodyPr/>
          <a:lstStyle>
            <a:lvl1pPr>
              <a:defRPr/>
            </a:lvl1pPr>
          </a:lstStyle>
          <a:p>
            <a:pPr>
              <a:defRPr/>
            </a:pPr>
            <a:r>
              <a:rPr lang="fi-FI"/>
              <a:t>Finnish Meteorological Institute</a:t>
            </a:r>
          </a:p>
        </p:txBody>
      </p:sp>
      <p:sp>
        <p:nvSpPr>
          <p:cNvPr id="7" name="Rectangle 6"/>
          <p:cNvSpPr>
            <a:spLocks noGrp="1" noChangeArrowheads="1"/>
          </p:cNvSpPr>
          <p:nvPr>
            <p:ph type="sldNum" sz="quarter" idx="12"/>
          </p:nvPr>
        </p:nvSpPr>
        <p:spPr>
          <a:ln/>
        </p:spPr>
        <p:txBody>
          <a:bodyPr/>
          <a:lstStyle>
            <a:lvl1pPr>
              <a:defRPr/>
            </a:lvl1pPr>
          </a:lstStyle>
          <a:p>
            <a:pPr>
              <a:defRPr/>
            </a:pPr>
            <a:fld id="{97EE4582-889A-402A-826F-49FDE1B9CCBC}" type="slidenum">
              <a:rPr lang="fi-FI"/>
              <a:pPr>
                <a:defRPr/>
              </a:pPr>
              <a:t>‹#›</a:t>
            </a:fld>
            <a:endParaRPr lang="fi-FI"/>
          </a:p>
        </p:txBody>
      </p:sp>
    </p:spTree>
    <p:extLst>
      <p:ext uri="{BB962C8B-B14F-4D97-AF65-F5344CB8AC3E}">
        <p14:creationId xmlns:p14="http://schemas.microsoft.com/office/powerpoint/2010/main" val="1727590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9.png"/><Relationship Id="rId2" Type="http://schemas.openxmlformats.org/officeDocument/2006/relationships/slideLayout" Target="../slideLayouts/slideLayout32.xml"/><Relationship Id="rId16" Type="http://schemas.openxmlformats.org/officeDocument/2006/relationships/image" Target="../media/image8.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2.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48175" y="2045143"/>
            <a:ext cx="8570874" cy="4193816"/>
          </a:xfrm>
          <a:prstGeom prst="rect">
            <a:avLst/>
          </a:prstGeom>
        </p:spPr>
        <p:txBody>
          <a:bodyPr vert="horz" lIns="0" tIns="0" rIns="0" bIns="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632976" y="6356352"/>
            <a:ext cx="2227421" cy="365125"/>
          </a:xfrm>
          <a:prstGeom prst="rect">
            <a:avLst/>
          </a:prstGeom>
        </p:spPr>
        <p:txBody>
          <a:bodyPr vert="horz" lIns="0" tIns="0" rIns="0" bIns="0" rtlCol="0" anchor="ctr"/>
          <a:lstStyle>
            <a:lvl1pPr algn="l">
              <a:defRPr sz="1050">
                <a:solidFill>
                  <a:schemeClr val="bg1">
                    <a:lumMod val="65000"/>
                  </a:schemeClr>
                </a:solidFill>
              </a:defRPr>
            </a:lvl1pPr>
          </a:lstStyle>
          <a:p>
            <a:fld id="{C4D6253A-D7EB-4910-9991-4251B7D1F7AB}" type="datetime1">
              <a:rPr lang="fi-FI" smtClean="0"/>
              <a:t>12.5.2017</a:t>
            </a:fld>
            <a:endParaRPr lang="fi-FI"/>
          </a:p>
        </p:txBody>
      </p:sp>
      <p:sp>
        <p:nvSpPr>
          <p:cNvPr id="5" name="Footer Placeholder 4"/>
          <p:cNvSpPr>
            <a:spLocks noGrp="1"/>
          </p:cNvSpPr>
          <p:nvPr>
            <p:ph type="ftr" sz="quarter" idx="3"/>
          </p:nvPr>
        </p:nvSpPr>
        <p:spPr>
          <a:xfrm>
            <a:off x="3279259" y="6356352"/>
            <a:ext cx="3341132" cy="365125"/>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fi-FI">
              <a:solidFill>
                <a:schemeClr val="bg1">
                  <a:lumMod val="65000"/>
                </a:schemeClr>
              </a:solidFill>
            </a:endParaRPr>
          </a:p>
        </p:txBody>
      </p:sp>
      <p:sp>
        <p:nvSpPr>
          <p:cNvPr id="2" name="Title Placeholder 1"/>
          <p:cNvSpPr>
            <a:spLocks noGrp="1"/>
          </p:cNvSpPr>
          <p:nvPr>
            <p:ph type="title"/>
          </p:nvPr>
        </p:nvSpPr>
        <p:spPr>
          <a:xfrm>
            <a:off x="631991" y="706258"/>
            <a:ext cx="7840370" cy="1325563"/>
          </a:xfrm>
          <a:prstGeom prst="rect">
            <a:avLst/>
          </a:prstGeom>
        </p:spPr>
        <p:txBody>
          <a:bodyPr vert="horz" lIns="0" tIns="0" rIns="0" bIns="0" rtlCol="0" anchor="t" anchorCtr="0">
            <a:normAutofit/>
          </a:bodyPr>
          <a:lstStyle/>
          <a:p>
            <a:r>
              <a:rPr lang="fi-FI"/>
              <a:t>Muokkaa perustyylejä naps.</a:t>
            </a:r>
            <a:endParaRPr lang="en-US" dirty="0"/>
          </a:p>
        </p:txBody>
      </p:sp>
      <p:sp>
        <p:nvSpPr>
          <p:cNvPr id="6" name="Slide Number Placeholder 5"/>
          <p:cNvSpPr>
            <a:spLocks noGrp="1"/>
          </p:cNvSpPr>
          <p:nvPr>
            <p:ph type="sldNum" sz="quarter" idx="4"/>
          </p:nvPr>
        </p:nvSpPr>
        <p:spPr>
          <a:xfrm>
            <a:off x="6991628" y="6356352"/>
            <a:ext cx="2227421" cy="365125"/>
          </a:xfrm>
          <a:prstGeom prst="rect">
            <a:avLst/>
          </a:prstGeom>
        </p:spPr>
        <p:txBody>
          <a:bodyPr vert="horz" lIns="91440" tIns="45720" rIns="91440" bIns="45720" rtlCol="0" anchor="ctr"/>
          <a:lstStyle>
            <a:lvl1pPr algn="r">
              <a:defRPr sz="1050">
                <a:solidFill>
                  <a:schemeClr val="bg1">
                    <a:lumMod val="65000"/>
                  </a:schemeClr>
                </a:solidFill>
              </a:defRPr>
            </a:lvl1pPr>
          </a:lstStyle>
          <a:p>
            <a:fld id="{2CC490E0-56B6-41B5-8D97-3F36419C3159}" type="slidenum">
              <a:rPr lang="fi-FI" smtClean="0"/>
              <a:pPr/>
              <a:t>‹#›</a:t>
            </a:fld>
            <a:endParaRPr lang="fi-FI"/>
          </a:p>
        </p:txBody>
      </p:sp>
      <p:pic>
        <p:nvPicPr>
          <p:cNvPr id="8" name="Picture 7"/>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37542" y="197667"/>
            <a:ext cx="2314721" cy="411245"/>
          </a:xfrm>
          <a:prstGeom prst="rect">
            <a:avLst/>
          </a:prstGeom>
        </p:spPr>
      </p:pic>
    </p:spTree>
    <p:extLst>
      <p:ext uri="{BB962C8B-B14F-4D97-AF65-F5344CB8AC3E}">
        <p14:creationId xmlns:p14="http://schemas.microsoft.com/office/powerpoint/2010/main" val="1570601958"/>
      </p:ext>
    </p:extLst>
  </p:cSld>
  <p:clrMap bg1="lt1" tx1="dk1" bg2="lt2" tx2="dk2" accent1="accent1" accent2="accent2" accent3="accent3" accent4="accent4" accent5="accent5" accent6="accent6" hlink="hlink" folHlink="folHlink"/>
  <p:sldLayoutIdLst>
    <p:sldLayoutId id="2147483672" r:id="rId1"/>
    <p:sldLayoutId id="2147483700" r:id="rId2"/>
    <p:sldLayoutId id="2147483673" r:id="rId3"/>
    <p:sldLayoutId id="2147483698" r:id="rId4"/>
    <p:sldLayoutId id="2147483687" r:id="rId5"/>
    <p:sldLayoutId id="2147483688" r:id="rId6"/>
    <p:sldLayoutId id="2147483689" r:id="rId7"/>
    <p:sldLayoutId id="2147483683" r:id="rId8"/>
    <p:sldLayoutId id="2147483686" r:id="rId9"/>
    <p:sldLayoutId id="2147483676" r:id="rId10"/>
    <p:sldLayoutId id="2147483691" r:id="rId11"/>
    <p:sldLayoutId id="2147483692" r:id="rId12"/>
    <p:sldLayoutId id="2147483668" r:id="rId13"/>
    <p:sldLayoutId id="2147483661" r:id="rId14"/>
    <p:sldLayoutId id="2147483663" r:id="rId15"/>
    <p:sldLayoutId id="2147483664" r:id="rId16"/>
    <p:sldLayoutId id="2147483665" r:id="rId17"/>
    <p:sldLayoutId id="2147483669" r:id="rId18"/>
    <p:sldLayoutId id="2147483690" r:id="rId19"/>
    <p:sldLayoutId id="2147483695" r:id="rId20"/>
    <p:sldLayoutId id="2147483696" r:id="rId21"/>
    <p:sldLayoutId id="2147483697" r:id="rId22"/>
    <p:sldLayoutId id="2147483670" r:id="rId23"/>
    <p:sldLayoutId id="2147483671" r:id="rId24"/>
    <p:sldLayoutId id="2147483674" r:id="rId25"/>
    <p:sldLayoutId id="2147483675" r:id="rId26"/>
    <p:sldLayoutId id="2147483694" r:id="rId27"/>
    <p:sldLayoutId id="2147483717" r:id="rId28"/>
    <p:sldLayoutId id="2147483718" r:id="rId29"/>
    <p:sldLayoutId id="2147483719" r:id="rId30"/>
  </p:sldLayoutIdLst>
  <p:hf hdr="0"/>
  <p:txStyles>
    <p:titleStyle>
      <a:lvl1pPr algn="l" defTabSz="914400" rtl="0" eaLnBrk="1" latinLnBrk="0" hangingPunct="1">
        <a:lnSpc>
          <a:spcPct val="90000"/>
        </a:lnSpc>
        <a:spcBef>
          <a:spcPct val="0"/>
        </a:spcBef>
        <a:buNone/>
        <a:tabLst/>
        <a:defRPr sz="4000" kern="1200">
          <a:solidFill>
            <a:srgbClr val="63B9E9"/>
          </a:solidFill>
          <a:latin typeface="+mj-lt"/>
          <a:ea typeface="+mj-ea"/>
          <a:cs typeface="+mj-cs"/>
        </a:defRPr>
      </a:lvl1pPr>
    </p:titleStyle>
    <p:bodyStyle>
      <a:lvl1pPr marL="0" indent="0" algn="l" defTabSz="914400" rtl="0" eaLnBrk="1" latinLnBrk="0" hangingPunct="1">
        <a:lnSpc>
          <a:spcPct val="100000"/>
        </a:lnSpc>
        <a:spcBef>
          <a:spcPts val="0"/>
        </a:spcBef>
        <a:buClr>
          <a:schemeClr val="bg1">
            <a:lumMod val="75000"/>
          </a:schemeClr>
        </a:buClr>
        <a:buFont typeface="Arial" panose="020B0604020202020204" pitchFamily="34" charset="0"/>
        <a:buChar char="•"/>
        <a:defRPr sz="2400" kern="1200">
          <a:solidFill>
            <a:schemeClr val="tx1"/>
          </a:solidFill>
          <a:latin typeface="+mn-lt"/>
          <a:ea typeface="+mn-ea"/>
          <a:cs typeface="+mn-cs"/>
        </a:defRPr>
      </a:lvl1pPr>
      <a:lvl2pPr marL="685800" indent="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2pPr>
      <a:lvl3pPr marL="1143000" indent="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solidFill>
          <a:latin typeface="+mn-lt"/>
          <a:ea typeface="+mn-ea"/>
          <a:cs typeface="+mn-cs"/>
        </a:defRPr>
      </a:lvl3pPr>
      <a:lvl4pPr marL="1600200" indent="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600" kern="1200">
          <a:solidFill>
            <a:schemeClr val="tx1"/>
          </a:solidFill>
          <a:latin typeface="+mn-lt"/>
          <a:ea typeface="+mn-ea"/>
          <a:cs typeface="+mn-cs"/>
        </a:defRPr>
      </a:lvl4pPr>
      <a:lvl5pPr marL="2057400" indent="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11"/>
          <p:cNvGrpSpPr>
            <a:grpSpLocks/>
          </p:cNvGrpSpPr>
          <p:nvPr/>
        </p:nvGrpSpPr>
        <p:grpSpPr bwMode="auto">
          <a:xfrm>
            <a:off x="0" y="0"/>
            <a:ext cx="9899650" cy="852488"/>
            <a:chOff x="0" y="0"/>
            <a:chExt cx="5760" cy="537"/>
          </a:xfrm>
        </p:grpSpPr>
        <p:pic>
          <p:nvPicPr>
            <p:cNvPr id="2056" name="Picture 10" descr="ppt_layout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5760" cy="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logo"/>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267" y="264"/>
              <a:ext cx="1581"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1" name="Rectangle 2"/>
          <p:cNvSpPr>
            <a:spLocks noGrp="1" noChangeArrowheads="1"/>
          </p:cNvSpPr>
          <p:nvPr>
            <p:ph type="title"/>
          </p:nvPr>
        </p:nvSpPr>
        <p:spPr bwMode="auto">
          <a:xfrm>
            <a:off x="494983" y="1157288"/>
            <a:ext cx="890968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lvl="0"/>
            <a:r>
              <a:rPr lang="fi-FI" altLang="fi-FI"/>
              <a:t>Click to edit Master title style</a:t>
            </a:r>
          </a:p>
        </p:txBody>
      </p:sp>
      <p:sp>
        <p:nvSpPr>
          <p:cNvPr id="2052" name="Rectangle 3"/>
          <p:cNvSpPr>
            <a:spLocks noGrp="1" noChangeArrowheads="1"/>
          </p:cNvSpPr>
          <p:nvPr>
            <p:ph type="body" idx="1"/>
          </p:nvPr>
        </p:nvSpPr>
        <p:spPr bwMode="auto">
          <a:xfrm>
            <a:off x="494983" y="1873250"/>
            <a:ext cx="890968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i-FI" altLang="fi-FI"/>
              <a:t>Click to edit Master text styles</a:t>
            </a:r>
          </a:p>
          <a:p>
            <a:pPr lvl="1"/>
            <a:r>
              <a:rPr lang="fi-FI" altLang="fi-FI"/>
              <a:t>Second level</a:t>
            </a:r>
          </a:p>
          <a:p>
            <a:pPr lvl="2"/>
            <a:r>
              <a:rPr lang="fi-FI" altLang="fi-FI"/>
              <a:t>Third level</a:t>
            </a:r>
          </a:p>
          <a:p>
            <a:pPr lvl="3"/>
            <a:r>
              <a:rPr lang="fi-FI" altLang="fi-FI"/>
              <a:t>Fourth level</a:t>
            </a:r>
          </a:p>
          <a:p>
            <a:pPr lvl="4"/>
            <a:r>
              <a:rPr lang="fi-FI" altLang="fi-FI"/>
              <a:t>Fifth level</a:t>
            </a:r>
          </a:p>
        </p:txBody>
      </p:sp>
      <p:sp>
        <p:nvSpPr>
          <p:cNvPr id="2" name="Rectangle 4"/>
          <p:cNvSpPr>
            <a:spLocks noGrp="1" noChangeArrowheads="1"/>
          </p:cNvSpPr>
          <p:nvPr>
            <p:ph type="dt" sz="half" idx="2"/>
          </p:nvPr>
        </p:nvSpPr>
        <p:spPr bwMode="auto">
          <a:xfrm>
            <a:off x="6551644" y="6624639"/>
            <a:ext cx="2309918" cy="173037"/>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eaLnBrk="1" hangingPunct="1">
              <a:defRPr sz="800">
                <a:solidFill>
                  <a:srgbClr val="000000"/>
                </a:solidFill>
                <a:latin typeface="Arial" charset="0"/>
              </a:defRPr>
            </a:lvl1pPr>
          </a:lstStyle>
          <a:p>
            <a:pPr fontAlgn="base">
              <a:spcBef>
                <a:spcPct val="0"/>
              </a:spcBef>
              <a:spcAft>
                <a:spcPct val="0"/>
              </a:spcAft>
              <a:defRPr/>
            </a:pPr>
            <a:fld id="{75360778-5902-477B-A070-CAE55719CF9A}" type="datetime1">
              <a:rPr lang="en-GB"/>
              <a:pPr fontAlgn="base">
                <a:spcBef>
                  <a:spcPct val="0"/>
                </a:spcBef>
                <a:spcAft>
                  <a:spcPct val="0"/>
                </a:spcAft>
                <a:defRPr/>
              </a:pPr>
              <a:t>12/05/2017</a:t>
            </a:fld>
            <a:endParaRPr lang="fi-FI"/>
          </a:p>
        </p:txBody>
      </p:sp>
      <p:sp>
        <p:nvSpPr>
          <p:cNvPr id="1029" name="Rectangle 5"/>
          <p:cNvSpPr>
            <a:spLocks noGrp="1" noChangeArrowheads="1"/>
          </p:cNvSpPr>
          <p:nvPr>
            <p:ph type="ftr" sz="quarter" idx="3"/>
          </p:nvPr>
        </p:nvSpPr>
        <p:spPr bwMode="auto">
          <a:xfrm>
            <a:off x="577480" y="6624639"/>
            <a:ext cx="3134889" cy="173037"/>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eaLnBrk="1" hangingPunct="1">
              <a:defRPr sz="800">
                <a:solidFill>
                  <a:srgbClr val="000000"/>
                </a:solidFill>
                <a:latin typeface="Arial" charset="0"/>
              </a:defRPr>
            </a:lvl1pPr>
          </a:lstStyle>
          <a:p>
            <a:pPr fontAlgn="base">
              <a:spcBef>
                <a:spcPct val="0"/>
              </a:spcBef>
              <a:spcAft>
                <a:spcPct val="0"/>
              </a:spcAft>
              <a:defRPr/>
            </a:pPr>
            <a:r>
              <a:rPr lang="fi-FI"/>
              <a:t>Finnish Meteorological Institute</a:t>
            </a:r>
          </a:p>
        </p:txBody>
      </p:sp>
      <p:sp>
        <p:nvSpPr>
          <p:cNvPr id="1030" name="Rectangle 6"/>
          <p:cNvSpPr>
            <a:spLocks noGrp="1" noChangeArrowheads="1"/>
          </p:cNvSpPr>
          <p:nvPr>
            <p:ph type="sldNum" sz="quarter" idx="4"/>
          </p:nvPr>
        </p:nvSpPr>
        <p:spPr bwMode="auto">
          <a:xfrm>
            <a:off x="8909685" y="6624639"/>
            <a:ext cx="532794" cy="173037"/>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eaLnBrk="1" hangingPunct="1">
              <a:defRPr sz="800">
                <a:solidFill>
                  <a:srgbClr val="000000"/>
                </a:solidFill>
                <a:latin typeface="Arial" charset="0"/>
              </a:defRPr>
            </a:lvl1pPr>
          </a:lstStyle>
          <a:p>
            <a:pPr fontAlgn="base">
              <a:spcBef>
                <a:spcPct val="0"/>
              </a:spcBef>
              <a:spcAft>
                <a:spcPct val="0"/>
              </a:spcAft>
              <a:defRPr/>
            </a:pPr>
            <a:fld id="{160D4968-BB1E-43CC-973E-402B6B4CBCE3}" type="slidenum">
              <a:rPr lang="fi-FI"/>
              <a:pPr fontAlgn="base">
                <a:spcBef>
                  <a:spcPct val="0"/>
                </a:spcBef>
                <a:spcAft>
                  <a:spcPct val="0"/>
                </a:spcAft>
                <a:defRPr/>
              </a:pPr>
              <a:t>‹#›</a:t>
            </a:fld>
            <a:endParaRPr lang="fi-FI"/>
          </a:p>
        </p:txBody>
      </p:sp>
    </p:spTree>
    <p:extLst>
      <p:ext uri="{BB962C8B-B14F-4D97-AF65-F5344CB8AC3E}">
        <p14:creationId xmlns:p14="http://schemas.microsoft.com/office/powerpoint/2010/main" val="236409120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hf hdr="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Arial" charset="0"/>
        </a:defRPr>
      </a:lvl2pPr>
      <a:lvl3pPr algn="l" rtl="0" eaLnBrk="0" fontAlgn="base" hangingPunct="0">
        <a:spcBef>
          <a:spcPct val="0"/>
        </a:spcBef>
        <a:spcAft>
          <a:spcPct val="0"/>
        </a:spcAft>
        <a:defRPr sz="3200">
          <a:solidFill>
            <a:schemeClr val="tx2"/>
          </a:solidFill>
          <a:latin typeface="Arial" charset="0"/>
        </a:defRPr>
      </a:lvl3pPr>
      <a:lvl4pPr algn="l" rtl="0" eaLnBrk="0" fontAlgn="base" hangingPunct="0">
        <a:spcBef>
          <a:spcPct val="0"/>
        </a:spcBef>
        <a:spcAft>
          <a:spcPct val="0"/>
        </a:spcAft>
        <a:defRPr sz="3200">
          <a:solidFill>
            <a:schemeClr val="tx2"/>
          </a:solidFill>
          <a:latin typeface="Arial" charset="0"/>
        </a:defRPr>
      </a:lvl4pPr>
      <a:lvl5pPr algn="l" rtl="0" eaLnBrk="0" fontAlgn="base" hangingPunct="0">
        <a:spcBef>
          <a:spcPct val="0"/>
        </a:spcBef>
        <a:spcAft>
          <a:spcPct val="0"/>
        </a:spcAft>
        <a:defRPr sz="3200">
          <a:solidFill>
            <a:schemeClr val="tx2"/>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lnSpc>
          <a:spcPct val="90000"/>
        </a:lnSpc>
        <a:spcBef>
          <a:spcPct val="20000"/>
        </a:spcBef>
        <a:spcAft>
          <a:spcPct val="20000"/>
        </a:spcAft>
        <a:buChar char="•"/>
        <a:defRPr sz="2400" b="1">
          <a:solidFill>
            <a:schemeClr val="tx1"/>
          </a:solidFill>
          <a:latin typeface="+mn-lt"/>
          <a:ea typeface="+mn-ea"/>
          <a:cs typeface="+mn-cs"/>
        </a:defRPr>
      </a:lvl1pPr>
      <a:lvl2pPr marL="742950" indent="-285750" algn="l" rtl="0" eaLnBrk="0" fontAlgn="base" hangingPunct="0">
        <a:lnSpc>
          <a:spcPct val="90000"/>
        </a:lnSpc>
        <a:spcBef>
          <a:spcPct val="20000"/>
        </a:spcBef>
        <a:spcAft>
          <a:spcPct val="20000"/>
        </a:spcAft>
        <a:buChar char="•"/>
        <a:defRPr sz="2400">
          <a:solidFill>
            <a:schemeClr val="tx1"/>
          </a:solidFill>
          <a:latin typeface="+mn-lt"/>
        </a:defRPr>
      </a:lvl2pPr>
      <a:lvl3pPr marL="1143000" indent="-228600" algn="l" rtl="0" eaLnBrk="0" fontAlgn="base" hangingPunct="0">
        <a:lnSpc>
          <a:spcPct val="90000"/>
        </a:lnSpc>
        <a:spcBef>
          <a:spcPct val="20000"/>
        </a:spcBef>
        <a:spcAft>
          <a:spcPct val="20000"/>
        </a:spcAft>
        <a:buClr>
          <a:schemeClr val="accent1"/>
        </a:buClr>
        <a:buChar char="•"/>
        <a:defRPr sz="2400">
          <a:solidFill>
            <a:schemeClr val="tx1"/>
          </a:solidFill>
          <a:latin typeface="+mn-lt"/>
        </a:defRPr>
      </a:lvl3pPr>
      <a:lvl4pPr marL="1600200" indent="-228600" algn="l" rtl="0" eaLnBrk="0" fontAlgn="base" hangingPunct="0">
        <a:lnSpc>
          <a:spcPct val="90000"/>
        </a:lnSpc>
        <a:spcBef>
          <a:spcPct val="20000"/>
        </a:spcBef>
        <a:spcAft>
          <a:spcPct val="20000"/>
        </a:spcAft>
        <a:buChar char="•"/>
        <a:defRPr sz="2000">
          <a:solidFill>
            <a:srgbClr val="808080"/>
          </a:solidFill>
          <a:latin typeface="+mn-lt"/>
        </a:defRPr>
      </a:lvl4pPr>
      <a:lvl5pPr marL="2057400" indent="-228600" algn="l" rtl="0" eaLnBrk="0" fontAlgn="base" hangingPunct="0">
        <a:lnSpc>
          <a:spcPct val="90000"/>
        </a:lnSpc>
        <a:spcBef>
          <a:spcPct val="20000"/>
        </a:spcBef>
        <a:spcAft>
          <a:spcPct val="20000"/>
        </a:spcAft>
        <a:buChar char="•"/>
        <a:defRPr sz="2000">
          <a:solidFill>
            <a:schemeClr val="tx1"/>
          </a:solidFill>
          <a:latin typeface="+mn-lt"/>
        </a:defRPr>
      </a:lvl5pPr>
      <a:lvl6pPr marL="2514600" indent="-228600" algn="l" rtl="0" fontAlgn="base">
        <a:lnSpc>
          <a:spcPct val="90000"/>
        </a:lnSpc>
        <a:spcBef>
          <a:spcPct val="20000"/>
        </a:spcBef>
        <a:spcAft>
          <a:spcPct val="20000"/>
        </a:spcAft>
        <a:buChar char="•"/>
        <a:defRPr sz="2000">
          <a:solidFill>
            <a:schemeClr val="tx1"/>
          </a:solidFill>
          <a:latin typeface="+mn-lt"/>
        </a:defRPr>
      </a:lvl6pPr>
      <a:lvl7pPr marL="2971800" indent="-228600" algn="l" rtl="0" fontAlgn="base">
        <a:lnSpc>
          <a:spcPct val="90000"/>
        </a:lnSpc>
        <a:spcBef>
          <a:spcPct val="20000"/>
        </a:spcBef>
        <a:spcAft>
          <a:spcPct val="20000"/>
        </a:spcAft>
        <a:buChar char="•"/>
        <a:defRPr sz="2000">
          <a:solidFill>
            <a:schemeClr val="tx1"/>
          </a:solidFill>
          <a:latin typeface="+mn-lt"/>
        </a:defRPr>
      </a:lvl7pPr>
      <a:lvl8pPr marL="3429000" indent="-228600" algn="l" rtl="0" fontAlgn="base">
        <a:lnSpc>
          <a:spcPct val="90000"/>
        </a:lnSpc>
        <a:spcBef>
          <a:spcPct val="20000"/>
        </a:spcBef>
        <a:spcAft>
          <a:spcPct val="20000"/>
        </a:spcAft>
        <a:buChar char="•"/>
        <a:defRPr sz="2000">
          <a:solidFill>
            <a:schemeClr val="tx1"/>
          </a:solidFill>
          <a:latin typeface="+mn-lt"/>
        </a:defRPr>
      </a:lvl8pPr>
      <a:lvl9pPr marL="3886200" indent="-228600" algn="l" rtl="0" fontAlgn="base">
        <a:lnSpc>
          <a:spcPct val="90000"/>
        </a:lnSpc>
        <a:spcBef>
          <a:spcPct val="20000"/>
        </a:spcBef>
        <a:spcAft>
          <a:spcPct val="20000"/>
        </a:spcAft>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8" Type="http://schemas.openxmlformats.org/officeDocument/2006/relationships/hyperlink" Target="http://www.qal1.de/en/hersteller/horiba.htm#APDA371_10" TargetMode="External"/><Relationship Id="rId3" Type="http://schemas.openxmlformats.org/officeDocument/2006/relationships/hyperlink" Target="http://www.qal1.de/en/hersteller/durag.htm#F701_20" TargetMode="External"/><Relationship Id="rId7" Type="http://schemas.openxmlformats.org/officeDocument/2006/relationships/hyperlink" Target="http://www.qal1.de/en/hersteller/horiba.htm#APDA371_25" TargetMode="External"/><Relationship Id="rId2" Type="http://schemas.openxmlformats.org/officeDocument/2006/relationships/hyperlink" Target="http://www.qal1.de/en/hersteller/comde_derenda.htm#APM2" TargetMode="External"/><Relationship Id="rId1" Type="http://schemas.openxmlformats.org/officeDocument/2006/relationships/slideLayout" Target="../slideLayouts/slideLayout32.xml"/><Relationship Id="rId6" Type="http://schemas.openxmlformats.org/officeDocument/2006/relationships/hyperlink" Target="http://www.qal1.de/en/hersteller/fai.htm#SWAM5a_PM10_PM25" TargetMode="External"/><Relationship Id="rId11" Type="http://schemas.openxmlformats.org/officeDocument/2006/relationships/hyperlink" Target="http://www.qal1.de/en/hersteller/metone.htm#BAM1020_10" TargetMode="External"/><Relationship Id="rId5" Type="http://schemas.openxmlformats.org/officeDocument/2006/relationships/hyperlink" Target="http://www.qal1.de/en/hersteller/ecotech.htm#Spirant25" TargetMode="External"/><Relationship Id="rId10" Type="http://schemas.openxmlformats.org/officeDocument/2006/relationships/hyperlink" Target="http://www.qal1.de/en/hersteller/metone.htm#BAM1020_25" TargetMode="External"/><Relationship Id="rId4" Type="http://schemas.openxmlformats.org/officeDocument/2006/relationships/hyperlink" Target="http://www.qal1.de/en/hersteller/ecotech.htm#Spirant10" TargetMode="External"/><Relationship Id="rId9" Type="http://schemas.openxmlformats.org/officeDocument/2006/relationships/hyperlink" Target="http://www.qal1.de/en/hersteller/horiba.htm#APDA372"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www.qal1.de/en/hersteller/thermo.htm#Teom1405f_pm10" TargetMode="External"/><Relationship Id="rId3" Type="http://schemas.openxmlformats.org/officeDocument/2006/relationships/hyperlink" Target="http://www.qal1.de/en/hersteller/palas.htm#Fidas200S" TargetMode="External"/><Relationship Id="rId7" Type="http://schemas.openxmlformats.org/officeDocument/2006/relationships/hyperlink" Target="http://www.qal1.de/en/hersteller/thermo.htm#Model5030i_pm10" TargetMode="External"/><Relationship Id="rId2" Type="http://schemas.openxmlformats.org/officeDocument/2006/relationships/hyperlink" Target="http://www.qal1.de/en/hersteller/opsis.htm#SM200_PM25" TargetMode="External"/><Relationship Id="rId1" Type="http://schemas.openxmlformats.org/officeDocument/2006/relationships/slideLayout" Target="../slideLayouts/slideLayout32.xml"/><Relationship Id="rId6" Type="http://schemas.openxmlformats.org/officeDocument/2006/relationships/hyperlink" Target="http://www.qal1.de/en/hersteller/thermo.htm#Model5030i_pm25" TargetMode="External"/><Relationship Id="rId5" Type="http://schemas.openxmlformats.org/officeDocument/2006/relationships/hyperlink" Target="http://www.qal1.de/en/hersteller/thermo.htm#Model5014i_pm10" TargetMode="External"/><Relationship Id="rId10" Type="http://schemas.openxmlformats.org/officeDocument/2006/relationships/hyperlink" Target="http://www.qal1.de/en/hersteller/thermo.htm#Teom1405df_pm10_25" TargetMode="External"/><Relationship Id="rId4" Type="http://schemas.openxmlformats.org/officeDocument/2006/relationships/hyperlink" Target="http://www.qal1.de/en/hersteller/thermo.htm#Model5014i_pm25" TargetMode="External"/><Relationship Id="rId9" Type="http://schemas.openxmlformats.org/officeDocument/2006/relationships/hyperlink" Target="http://www.qal1.de/en/hersteller/thermo.htm#Teom1405f_pm2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image" Target="../media/image27.emf"/><Relationship Id="rId1" Type="http://schemas.openxmlformats.org/officeDocument/2006/relationships/slideLayout" Target="../slideLayouts/slideLayout28.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7.xml"/><Relationship Id="rId4" Type="http://schemas.openxmlformats.org/officeDocument/2006/relationships/image" Target="../media/image37.emf"/></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9.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Vertailulaboratorion kuulumiset</a:t>
            </a:r>
            <a:endParaRPr lang="en-US" dirty="0"/>
          </a:p>
        </p:txBody>
      </p:sp>
      <p:sp>
        <p:nvSpPr>
          <p:cNvPr id="3" name="TextBox 2"/>
          <p:cNvSpPr txBox="1"/>
          <p:nvPr/>
        </p:nvSpPr>
        <p:spPr>
          <a:xfrm>
            <a:off x="653011" y="3901597"/>
            <a:ext cx="9332491" cy="1477328"/>
          </a:xfrm>
          <a:prstGeom prst="rect">
            <a:avLst/>
          </a:prstGeom>
          <a:noFill/>
        </p:spPr>
        <p:txBody>
          <a:bodyPr wrap="none" rtlCol="0">
            <a:spAutoFit/>
          </a:bodyPr>
          <a:lstStyle/>
          <a:p>
            <a:r>
              <a:rPr lang="fi-FI" dirty="0"/>
              <a:t>Jari </a:t>
            </a:r>
            <a:r>
              <a:rPr lang="fi-FI" dirty="0" err="1"/>
              <a:t>Waldén</a:t>
            </a:r>
            <a:r>
              <a:rPr lang="fi-FI" dirty="0"/>
              <a:t>, Karri Saarnio, Kaisa </a:t>
            </a:r>
            <a:r>
              <a:rPr lang="fi-FI" dirty="0" err="1"/>
              <a:t>Lusa</a:t>
            </a:r>
            <a:r>
              <a:rPr lang="fi-FI" dirty="0"/>
              <a:t>, Sisko Laurila, Katriina Kyllönen ja Mika Vestenius </a:t>
            </a:r>
          </a:p>
          <a:p>
            <a:r>
              <a:rPr lang="fi-FI" dirty="0"/>
              <a:t>Ilmatieteen laitos</a:t>
            </a:r>
          </a:p>
          <a:p>
            <a:r>
              <a:rPr lang="fi-FI" dirty="0"/>
              <a:t>Ilmakehän koostumuksen tutkimus</a:t>
            </a:r>
          </a:p>
          <a:p>
            <a:r>
              <a:rPr lang="fi-FI" dirty="0"/>
              <a:t>Ilmanlaatu</a:t>
            </a:r>
          </a:p>
          <a:p>
            <a:r>
              <a:rPr lang="fi-FI" dirty="0"/>
              <a:t>Jari.walden@fmi.fi</a:t>
            </a:r>
            <a:endParaRPr lang="en-US" dirty="0"/>
          </a:p>
        </p:txBody>
      </p:sp>
    </p:spTree>
    <p:extLst>
      <p:ext uri="{BB962C8B-B14F-4D97-AF65-F5344CB8AC3E}">
        <p14:creationId xmlns:p14="http://schemas.microsoft.com/office/powerpoint/2010/main" val="302144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94" y="119338"/>
            <a:ext cx="8629789" cy="1400610"/>
          </a:xfrm>
        </p:spPr>
        <p:txBody>
          <a:bodyPr/>
          <a:lstStyle/>
          <a:p>
            <a:r>
              <a:rPr lang="fi-FI" dirty="0"/>
              <a:t>Akkreditointi</a:t>
            </a:r>
            <a:endParaRPr lang="en-US" dirty="0"/>
          </a:p>
        </p:txBody>
      </p:sp>
      <p:pic>
        <p:nvPicPr>
          <p:cNvPr id="5" name="Picture 4"/>
          <p:cNvPicPr>
            <a:picLocks noChangeAspect="1"/>
          </p:cNvPicPr>
          <p:nvPr/>
        </p:nvPicPr>
        <p:blipFill>
          <a:blip r:embed="rId2"/>
          <a:stretch>
            <a:fillRect/>
          </a:stretch>
        </p:blipFill>
        <p:spPr>
          <a:xfrm>
            <a:off x="3925003" y="660846"/>
            <a:ext cx="4469354" cy="6197154"/>
          </a:xfrm>
          <a:prstGeom prst="rect">
            <a:avLst/>
          </a:prstGeom>
        </p:spPr>
      </p:pic>
    </p:spTree>
    <p:extLst>
      <p:ext uri="{BB962C8B-B14F-4D97-AF65-F5344CB8AC3E}">
        <p14:creationId xmlns:p14="http://schemas.microsoft.com/office/powerpoint/2010/main" val="1912436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481" y="132481"/>
            <a:ext cx="8629789" cy="1400610"/>
          </a:xfrm>
        </p:spPr>
        <p:txBody>
          <a:bodyPr>
            <a:normAutofit/>
          </a:bodyPr>
          <a:lstStyle/>
          <a:p>
            <a:r>
              <a:rPr lang="fi-FI" sz="2800" dirty="0"/>
              <a:t>Vertailulaboratorio</a:t>
            </a:r>
            <a:endParaRPr lang="en-US" sz="2800" dirty="0"/>
          </a:p>
        </p:txBody>
      </p:sp>
      <p:sp>
        <p:nvSpPr>
          <p:cNvPr id="4" name="TextBox 3"/>
          <p:cNvSpPr txBox="1"/>
          <p:nvPr/>
        </p:nvSpPr>
        <p:spPr>
          <a:xfrm>
            <a:off x="559004" y="472059"/>
            <a:ext cx="8836666" cy="6617196"/>
          </a:xfrm>
          <a:prstGeom prst="rect">
            <a:avLst/>
          </a:prstGeom>
          <a:noFill/>
        </p:spPr>
        <p:txBody>
          <a:bodyPr wrap="square" rtlCol="0">
            <a:spAutoFit/>
          </a:bodyPr>
          <a:lstStyle/>
          <a:p>
            <a:r>
              <a:rPr lang="fi-FI" sz="2400" dirty="0"/>
              <a:t>	</a:t>
            </a:r>
            <a:r>
              <a:rPr lang="fi-FI" sz="3200" b="1" dirty="0"/>
              <a:t>Suunnitelmat</a:t>
            </a:r>
          </a:p>
          <a:p>
            <a:endParaRPr lang="fi-FI" sz="3200" b="1" dirty="0"/>
          </a:p>
          <a:p>
            <a:pPr marL="342900" indent="-342900">
              <a:buFont typeface="Arial" panose="020B0604020202020204" pitchFamily="34" charset="0"/>
              <a:buChar char="•"/>
            </a:pPr>
            <a:r>
              <a:rPr lang="fi-FI" sz="2000" dirty="0"/>
              <a:t>Jatkuvatoimisten hiukkasanalysaattorien vertailu PM10 &amp; PM2.5</a:t>
            </a:r>
          </a:p>
          <a:p>
            <a:pPr marL="800100" lvl="1" indent="-342900">
              <a:buFont typeface="Arial" panose="020B0604020202020204" pitchFamily="34" charset="0"/>
              <a:buChar char="•"/>
            </a:pPr>
            <a:r>
              <a:rPr lang="fi-FI" sz="2000" dirty="0"/>
              <a:t>Verrataan ekvivalenttisuutesteissä saatuja kalibrointikertoimia eri puolilla Suomea tehtävissä rinnakkaismittauksissa: referenssimenetelmä vs. ekvivalentti jatkuvatoiminen menetelmä (SFS-EN 16450:2017) </a:t>
            </a:r>
          </a:p>
          <a:p>
            <a:pPr marL="800100" lvl="1" indent="-342900">
              <a:buFont typeface="Arial" panose="020B0604020202020204" pitchFamily="34" charset="0"/>
              <a:buChar char="•"/>
            </a:pPr>
            <a:endParaRPr lang="fi-FI" sz="2000" dirty="0"/>
          </a:p>
          <a:p>
            <a:pPr marL="342900" indent="-342900">
              <a:buFont typeface="Arial" panose="020B0604020202020204" pitchFamily="34" charset="0"/>
              <a:buChar char="•"/>
            </a:pPr>
            <a:r>
              <a:rPr lang="fi-FI" sz="2000" dirty="0"/>
              <a:t>Kaasumaisten yhdisteiden vertailu ja laatujärjestelmän auditointi kunnissa touko- lokakuu, 2017 </a:t>
            </a:r>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r>
              <a:rPr lang="fi-FI" sz="2000" dirty="0"/>
              <a:t>Otsonin primaarimenetelmän, Standard </a:t>
            </a:r>
            <a:r>
              <a:rPr lang="fi-FI" sz="2000" dirty="0" err="1"/>
              <a:t>Reference</a:t>
            </a:r>
            <a:r>
              <a:rPr lang="fi-FI" sz="2000" dirty="0"/>
              <a:t> </a:t>
            </a:r>
            <a:r>
              <a:rPr lang="fi-FI" sz="2000" dirty="0" err="1"/>
              <a:t>Photometer</a:t>
            </a:r>
            <a:r>
              <a:rPr lang="fi-FI" sz="2000" dirty="0"/>
              <a:t> vertailu Painojen ja Mittojen toimistossa (International Bureau of </a:t>
            </a:r>
            <a:r>
              <a:rPr lang="fi-FI" sz="2000" dirty="0" err="1"/>
              <a:t>Weight</a:t>
            </a:r>
            <a:r>
              <a:rPr lang="fi-FI" sz="2000" dirty="0"/>
              <a:t> and </a:t>
            </a:r>
            <a:r>
              <a:rPr lang="fi-FI" sz="2000" dirty="0" err="1"/>
              <a:t>Measures</a:t>
            </a:r>
            <a:r>
              <a:rPr lang="fi-FI" sz="2000" dirty="0"/>
              <a:t>, BIPM) marraskuussa   </a:t>
            </a:r>
          </a:p>
          <a:p>
            <a:pPr marL="342900" indent="-342900">
              <a:buFont typeface="Arial" panose="020B0604020202020204" pitchFamily="34" charset="0"/>
              <a:buChar char="•"/>
            </a:pPr>
            <a:endParaRPr lang="fi-FI" sz="2400" dirty="0"/>
          </a:p>
          <a:p>
            <a:pPr marL="342900" indent="-342900">
              <a:buFont typeface="Arial" panose="020B0604020202020204" pitchFamily="34" charset="0"/>
              <a:buChar char="•"/>
            </a:pPr>
            <a:r>
              <a:rPr lang="fi-FI" sz="2000" dirty="0"/>
              <a:t>Hiukkasten vertailumenetelmän vertailumittaukset PM10 &amp; PM2.5 tammi – maaliskuu 2018 JRC-EC/</a:t>
            </a:r>
            <a:r>
              <a:rPr lang="fi-FI" sz="2000" dirty="0" err="1"/>
              <a:t>Ispra</a:t>
            </a:r>
            <a:endParaRPr lang="fi-FI" sz="2000" dirty="0"/>
          </a:p>
          <a:p>
            <a:pPr marL="342900" indent="-342900">
              <a:buFont typeface="Arial" panose="020B0604020202020204" pitchFamily="34" charset="0"/>
              <a:buChar char="•"/>
            </a:pPr>
            <a:endParaRPr lang="fi-FI" sz="2400" dirty="0"/>
          </a:p>
          <a:p>
            <a:pPr marL="342900" indent="-342900">
              <a:buFont typeface="Arial" panose="020B0604020202020204" pitchFamily="34" charset="0"/>
              <a:buChar char="•"/>
            </a:pPr>
            <a:endParaRPr lang="fi-FI" sz="2400" dirty="0"/>
          </a:p>
        </p:txBody>
      </p:sp>
    </p:spTree>
    <p:extLst>
      <p:ext uri="{BB962C8B-B14F-4D97-AF65-F5344CB8AC3E}">
        <p14:creationId xmlns:p14="http://schemas.microsoft.com/office/powerpoint/2010/main" val="340866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481" y="132481"/>
            <a:ext cx="8629789" cy="1400610"/>
          </a:xfrm>
        </p:spPr>
        <p:txBody>
          <a:bodyPr>
            <a:normAutofit/>
          </a:bodyPr>
          <a:lstStyle/>
          <a:p>
            <a:r>
              <a:rPr lang="fi-FI" sz="2800" dirty="0"/>
              <a:t>Vertailulaboratorio</a:t>
            </a:r>
            <a:endParaRPr lang="en-US" sz="2800" dirty="0"/>
          </a:p>
        </p:txBody>
      </p:sp>
      <p:sp>
        <p:nvSpPr>
          <p:cNvPr id="4" name="TextBox 3"/>
          <p:cNvSpPr txBox="1"/>
          <p:nvPr/>
        </p:nvSpPr>
        <p:spPr>
          <a:xfrm>
            <a:off x="559004" y="472059"/>
            <a:ext cx="8836666" cy="7232749"/>
          </a:xfrm>
          <a:prstGeom prst="rect">
            <a:avLst/>
          </a:prstGeom>
          <a:noFill/>
        </p:spPr>
        <p:txBody>
          <a:bodyPr wrap="square" rtlCol="0">
            <a:spAutoFit/>
          </a:bodyPr>
          <a:lstStyle/>
          <a:p>
            <a:r>
              <a:rPr lang="fi-FI" sz="2400" dirty="0"/>
              <a:t>	</a:t>
            </a:r>
            <a:r>
              <a:rPr lang="fi-FI" sz="3200" b="1" dirty="0"/>
              <a:t>Suunnitelmat</a:t>
            </a:r>
          </a:p>
          <a:p>
            <a:endParaRPr lang="fi-FI" sz="2400" dirty="0"/>
          </a:p>
          <a:p>
            <a:pPr marL="342900" indent="-342900">
              <a:buFont typeface="Arial" panose="020B0604020202020204" pitchFamily="34" charset="0"/>
              <a:buChar char="•"/>
            </a:pPr>
            <a:r>
              <a:rPr lang="fi-FI" sz="2400" dirty="0"/>
              <a:t>Mittausohjeen päivitys  </a:t>
            </a:r>
          </a:p>
          <a:p>
            <a:pPr marL="342900" indent="-342900">
              <a:buFont typeface="Arial" panose="020B0604020202020204" pitchFamily="34" charset="0"/>
              <a:buChar char="•"/>
            </a:pPr>
            <a:endParaRPr lang="fi-FI" sz="2400" dirty="0"/>
          </a:p>
          <a:p>
            <a:pPr marL="342900" indent="-342900">
              <a:buFont typeface="Arial" panose="020B0604020202020204" pitchFamily="34" charset="0"/>
              <a:buChar char="•"/>
            </a:pPr>
            <a:r>
              <a:rPr lang="fi-FI" sz="2400" dirty="0"/>
              <a:t>Mittausjärjestelmien tarkastaminen ja hyväksyntä</a:t>
            </a:r>
          </a:p>
          <a:p>
            <a:pPr marL="342900" indent="-342900">
              <a:buFont typeface="Arial" panose="020B0604020202020204" pitchFamily="34" charset="0"/>
              <a:buChar char="•"/>
            </a:pPr>
            <a:endParaRPr lang="fi-FI" sz="2400" dirty="0"/>
          </a:p>
          <a:p>
            <a:pPr marL="342900" indent="-342900">
              <a:buFont typeface="Arial" panose="020B0604020202020204" pitchFamily="34" charset="0"/>
              <a:buChar char="•"/>
            </a:pPr>
            <a:r>
              <a:rPr lang="fi-FI" sz="2400" dirty="0"/>
              <a:t>Pohjoismaisten ja </a:t>
            </a:r>
            <a:r>
              <a:rPr lang="fi-FI" sz="2400" dirty="0" err="1"/>
              <a:t>Balttian</a:t>
            </a:r>
            <a:r>
              <a:rPr lang="fi-FI" sz="2400" dirty="0"/>
              <a:t> maiden kansallisten vertailulaboratorioiden kokous lokakuussa </a:t>
            </a:r>
            <a:r>
              <a:rPr lang="fi-FI" sz="2400" dirty="0" err="1"/>
              <a:t>Dynamicum</a:t>
            </a:r>
            <a:endParaRPr lang="fi-FI" sz="2400" dirty="0"/>
          </a:p>
          <a:p>
            <a:pPr marL="342900" indent="-342900">
              <a:buFont typeface="Arial" panose="020B0604020202020204" pitchFamily="34" charset="0"/>
              <a:buChar char="•"/>
            </a:pPr>
            <a:endParaRPr lang="fi-FI" sz="2400" dirty="0"/>
          </a:p>
          <a:p>
            <a:pPr marL="342900" indent="-342900">
              <a:buFont typeface="Arial" panose="020B0604020202020204" pitchFamily="34" charset="0"/>
              <a:buChar char="•"/>
            </a:pPr>
            <a:r>
              <a:rPr lang="fi-FI" sz="2400" dirty="0"/>
              <a:t>Projektit:</a:t>
            </a:r>
          </a:p>
          <a:p>
            <a:pPr marL="800100" lvl="1" indent="-342900">
              <a:buFont typeface="Arial" panose="020B0604020202020204" pitchFamily="34" charset="0"/>
              <a:buChar char="•"/>
            </a:pPr>
            <a:r>
              <a:rPr lang="fi-FI" sz="2400" dirty="0"/>
              <a:t>Jatkuvatoimisten hiukkasanalysaattorien kalibrointikertoimien verifiointi (YM)</a:t>
            </a:r>
          </a:p>
          <a:p>
            <a:pPr marL="800100" lvl="1" indent="-342900">
              <a:buFont typeface="Arial" panose="020B0604020202020204" pitchFamily="34" charset="0"/>
              <a:buChar char="•"/>
            </a:pPr>
            <a:r>
              <a:rPr lang="fi-FI" sz="2400" dirty="0" err="1"/>
              <a:t>EnviSum</a:t>
            </a:r>
            <a:r>
              <a:rPr lang="fi-FI" sz="2400" dirty="0"/>
              <a:t>: laivojen aiheuttamien päästöjen vaikutusten arviointi</a:t>
            </a:r>
          </a:p>
          <a:p>
            <a:pPr marL="800100" lvl="1" indent="-342900">
              <a:buFont typeface="Arial" panose="020B0604020202020204" pitchFamily="34" charset="0"/>
              <a:buChar char="•"/>
            </a:pPr>
            <a:r>
              <a:rPr lang="fi-FI" sz="2400" dirty="0"/>
              <a:t>Zero air </a:t>
            </a:r>
            <a:r>
              <a:rPr lang="fi-FI" sz="2400" dirty="0" err="1"/>
              <a:t>Certificate</a:t>
            </a:r>
            <a:r>
              <a:rPr lang="fi-FI" sz="2400" dirty="0"/>
              <a:t> (EU/EMPIR) </a:t>
            </a:r>
          </a:p>
          <a:p>
            <a:pPr marL="800100" lvl="1" indent="-342900">
              <a:buFont typeface="Arial" panose="020B0604020202020204" pitchFamily="34" charset="0"/>
              <a:buChar char="•"/>
            </a:pPr>
            <a:r>
              <a:rPr lang="fi-FI" sz="2400" dirty="0"/>
              <a:t>MetNO2 tutkimus (EU/EMPIR) </a:t>
            </a:r>
          </a:p>
          <a:p>
            <a:pPr marL="800100" lvl="1" indent="-342900">
              <a:buFont typeface="Arial" panose="020B0604020202020204" pitchFamily="34" charset="0"/>
              <a:buChar char="•"/>
            </a:pPr>
            <a:r>
              <a:rPr lang="fi-FI" sz="2400" dirty="0"/>
              <a:t>HAQT - Helsinki </a:t>
            </a:r>
            <a:r>
              <a:rPr lang="fi-FI" sz="2400" dirty="0" err="1"/>
              <a:t>metropolitan</a:t>
            </a:r>
            <a:r>
              <a:rPr lang="fi-FI" sz="2400" dirty="0"/>
              <a:t> Air </a:t>
            </a:r>
            <a:r>
              <a:rPr lang="fi-FI" sz="2400" dirty="0" err="1"/>
              <a:t>Quality</a:t>
            </a:r>
            <a:r>
              <a:rPr lang="fi-FI" sz="2400" dirty="0"/>
              <a:t> </a:t>
            </a:r>
            <a:r>
              <a:rPr lang="fi-FI" sz="2400" dirty="0" err="1"/>
              <a:t>Testbed</a:t>
            </a:r>
            <a:endParaRPr lang="fi-FI" sz="2400" dirty="0"/>
          </a:p>
          <a:p>
            <a:pPr marL="342900" indent="-342900">
              <a:buFont typeface="Arial" panose="020B0604020202020204" pitchFamily="34" charset="0"/>
              <a:buChar char="•"/>
            </a:pPr>
            <a:r>
              <a:rPr lang="fi-FI" sz="2400" dirty="0"/>
              <a:t> </a:t>
            </a:r>
          </a:p>
          <a:p>
            <a:pPr marL="342900" indent="-342900">
              <a:buFont typeface="Arial" panose="020B0604020202020204" pitchFamily="34" charset="0"/>
              <a:buChar char="•"/>
            </a:pPr>
            <a:endParaRPr lang="fi-FI" sz="2400" dirty="0"/>
          </a:p>
        </p:txBody>
      </p:sp>
    </p:spTree>
    <p:extLst>
      <p:ext uri="{BB962C8B-B14F-4D97-AF65-F5344CB8AC3E}">
        <p14:creationId xmlns:p14="http://schemas.microsoft.com/office/powerpoint/2010/main" val="219555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4745" y="260586"/>
            <a:ext cx="8629789" cy="1400610"/>
          </a:xfrm>
        </p:spPr>
        <p:txBody>
          <a:bodyPr>
            <a:normAutofit/>
          </a:bodyPr>
          <a:lstStyle/>
          <a:p>
            <a:r>
              <a:rPr lang="fi-FI" sz="3200" dirty="0"/>
              <a:t>Hiukkasmittalaitteiden kalibrointikertoimien verifiointi</a:t>
            </a:r>
            <a:endParaRPr lang="en-US" sz="3200" dirty="0"/>
          </a:p>
        </p:txBody>
      </p:sp>
      <p:graphicFrame>
        <p:nvGraphicFramePr>
          <p:cNvPr id="5" name="Table 4"/>
          <p:cNvGraphicFramePr>
            <a:graphicFrameLocks noGrp="1"/>
          </p:cNvGraphicFramePr>
          <p:nvPr>
            <p:extLst>
              <p:ext uri="{D42A27DB-BD31-4B8C-83A1-F6EECF244321}">
                <p14:modId xmlns:p14="http://schemas.microsoft.com/office/powerpoint/2010/main" val="1110077094"/>
              </p:ext>
            </p:extLst>
          </p:nvPr>
        </p:nvGraphicFramePr>
        <p:xfrm>
          <a:off x="1438072" y="1149000"/>
          <a:ext cx="5697926" cy="5610326"/>
        </p:xfrm>
        <a:graphic>
          <a:graphicData uri="http://schemas.openxmlformats.org/drawingml/2006/table">
            <a:tbl>
              <a:tblPr>
                <a:tableStyleId>{5C22544A-7EE6-4342-B048-85BDC9FD1C3A}</a:tableStyleId>
              </a:tblPr>
              <a:tblGrid>
                <a:gridCol w="711941">
                  <a:extLst>
                    <a:ext uri="{9D8B030D-6E8A-4147-A177-3AD203B41FA5}">
                      <a16:colId xmlns:a16="http://schemas.microsoft.com/office/drawing/2014/main" val="20000"/>
                    </a:ext>
                  </a:extLst>
                </a:gridCol>
                <a:gridCol w="1179377">
                  <a:extLst>
                    <a:ext uri="{9D8B030D-6E8A-4147-A177-3AD203B41FA5}">
                      <a16:colId xmlns:a16="http://schemas.microsoft.com/office/drawing/2014/main" val="20001"/>
                    </a:ext>
                  </a:extLst>
                </a:gridCol>
                <a:gridCol w="958844">
                  <a:extLst>
                    <a:ext uri="{9D8B030D-6E8A-4147-A177-3AD203B41FA5}">
                      <a16:colId xmlns:a16="http://schemas.microsoft.com/office/drawing/2014/main" val="20002"/>
                    </a:ext>
                  </a:extLst>
                </a:gridCol>
                <a:gridCol w="711941">
                  <a:extLst>
                    <a:ext uri="{9D8B030D-6E8A-4147-A177-3AD203B41FA5}">
                      <a16:colId xmlns:a16="http://schemas.microsoft.com/office/drawing/2014/main" val="20003"/>
                    </a:ext>
                  </a:extLst>
                </a:gridCol>
                <a:gridCol w="711941">
                  <a:extLst>
                    <a:ext uri="{9D8B030D-6E8A-4147-A177-3AD203B41FA5}">
                      <a16:colId xmlns:a16="http://schemas.microsoft.com/office/drawing/2014/main" val="20004"/>
                    </a:ext>
                  </a:extLst>
                </a:gridCol>
                <a:gridCol w="711941">
                  <a:extLst>
                    <a:ext uri="{9D8B030D-6E8A-4147-A177-3AD203B41FA5}">
                      <a16:colId xmlns:a16="http://schemas.microsoft.com/office/drawing/2014/main" val="20005"/>
                    </a:ext>
                  </a:extLst>
                </a:gridCol>
                <a:gridCol w="711941">
                  <a:extLst>
                    <a:ext uri="{9D8B030D-6E8A-4147-A177-3AD203B41FA5}">
                      <a16:colId xmlns:a16="http://schemas.microsoft.com/office/drawing/2014/main" val="20006"/>
                    </a:ext>
                  </a:extLst>
                </a:gridCol>
              </a:tblGrid>
              <a:tr h="144130">
                <a:tc>
                  <a:txBody>
                    <a:bodyPr/>
                    <a:lstStyle/>
                    <a:p>
                      <a:pPr algn="l" fontAlgn="b"/>
                      <a:r>
                        <a:rPr lang="en-US" sz="800" u="none" strike="noStrike" dirty="0">
                          <a:effectLst/>
                        </a:rPr>
                        <a:t>23</a:t>
                      </a:r>
                      <a:endParaRPr lang="en-US" sz="800" b="0" i="0" u="none" strike="noStrike" dirty="0">
                        <a:solidFill>
                          <a:srgbClr val="000000"/>
                        </a:solidFill>
                        <a:effectLst/>
                        <a:latin typeface="Calibri" panose="020F0502020204030204" pitchFamily="34" charset="0"/>
                      </a:endParaRPr>
                    </a:p>
                  </a:txBody>
                  <a:tcPr marL="0" marR="0" marT="0" marB="0"/>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0"/>
                  </a:ext>
                </a:extLst>
              </a:tr>
              <a:tr h="144130">
                <a:tc>
                  <a:txBody>
                    <a:bodyPr/>
                    <a:lstStyle/>
                    <a:p>
                      <a:pPr algn="r" fontAlgn="b"/>
                      <a:r>
                        <a:rPr lang="en-US" sz="800" u="none" strike="noStrike">
                          <a:effectLst/>
                        </a:rPr>
                        <a:t>7</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1"/>
                  </a:ext>
                </a:extLst>
              </a:tr>
              <a:tr h="144130">
                <a:tc>
                  <a:txBody>
                    <a:bodyPr/>
                    <a:lstStyle/>
                    <a:p>
                      <a:pPr algn="r" fontAlgn="b"/>
                      <a:r>
                        <a:rPr lang="en-US" sz="800" u="none" strike="noStrike">
                          <a:effectLst/>
                        </a:rPr>
                        <a:t>3</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2"/>
                  </a:ext>
                </a:extLst>
              </a:tr>
              <a:tr h="144130">
                <a:tc>
                  <a:txBody>
                    <a:bodyPr/>
                    <a:lstStyle/>
                    <a:p>
                      <a:pPr algn="r" fontAlgn="b"/>
                      <a:r>
                        <a:rPr lang="en-US" sz="800" u="none" strike="noStrike">
                          <a:effectLst/>
                        </a:rPr>
                        <a:t>5</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3"/>
                  </a:ext>
                </a:extLst>
              </a:tr>
              <a:tr h="144130">
                <a:tc>
                  <a:txBody>
                    <a:bodyPr/>
                    <a:lstStyle/>
                    <a:p>
                      <a:pPr algn="r" fontAlgn="b"/>
                      <a:r>
                        <a:rPr lang="en-US" sz="800" u="none" strike="noStrike">
                          <a:effectLst/>
                        </a:rPr>
                        <a:t>1</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4"/>
                  </a:ext>
                </a:extLst>
              </a:tr>
              <a:tr h="144130">
                <a:tc>
                  <a:txBody>
                    <a:bodyPr/>
                    <a:lstStyle/>
                    <a:p>
                      <a:pPr algn="r" fontAlgn="b"/>
                      <a:r>
                        <a:rPr lang="en-US" sz="800" u="none" strike="noStrike">
                          <a:effectLst/>
                        </a:rPr>
                        <a:t>1</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5"/>
                  </a:ext>
                </a:extLst>
              </a:tr>
              <a:tr h="144130">
                <a:tc>
                  <a:txBody>
                    <a:bodyPr/>
                    <a:lstStyle/>
                    <a:p>
                      <a:pPr algn="r" fontAlgn="b"/>
                      <a:r>
                        <a:rPr lang="en-US" sz="800" u="none" strike="noStrike">
                          <a:effectLst/>
                        </a:rPr>
                        <a:t>7</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6"/>
                  </a:ext>
                </a:extLst>
              </a:tr>
              <a:tr h="151336">
                <a:tc>
                  <a:txBody>
                    <a:bodyPr/>
                    <a:lstStyle/>
                    <a:p>
                      <a:pPr algn="r" fontAlgn="b"/>
                      <a:r>
                        <a:rPr lang="en-US" sz="800" u="none" strike="noStrike">
                          <a:effectLst/>
                        </a:rPr>
                        <a:t>1</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7"/>
                  </a:ext>
                </a:extLst>
              </a:tr>
              <a:tr h="151336">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a:effectLst/>
                          <a:latin typeface="+mn-lt"/>
                        </a:rPr>
                        <a:t>Tornio: SHARP</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8"/>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9"/>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gridSpan="2">
                  <a:txBody>
                    <a:bodyPr/>
                    <a:lstStyle/>
                    <a:p>
                      <a:pPr algn="l" fontAlgn="b"/>
                      <a:r>
                        <a:rPr lang="en-US" sz="1000" u="none" strike="noStrike" dirty="0">
                          <a:effectLst/>
                          <a:latin typeface="+mn-lt"/>
                        </a:rPr>
                        <a:t>Oulu: TEOM 1405</a:t>
                      </a:r>
                      <a:endParaRPr lang="en-US" sz="1000" b="0" i="0" u="none" strike="noStrike" dirty="0">
                        <a:solidFill>
                          <a:srgbClr val="000000"/>
                        </a:solidFill>
                        <a:effectLst/>
                        <a:latin typeface="+mn-lt"/>
                      </a:endParaRPr>
                    </a:p>
                  </a:txBody>
                  <a:tcPr marL="0" marR="0" marT="0" marB="0" anchor="b"/>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0"/>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1"/>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a:effectLst/>
                          <a:latin typeface="+mn-lt"/>
                        </a:rPr>
                        <a:t> </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2"/>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3"/>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gridSpan="2">
                  <a:txBody>
                    <a:bodyPr/>
                    <a:lstStyle/>
                    <a:p>
                      <a:pPr algn="l" fontAlgn="b"/>
                      <a:r>
                        <a:rPr lang="fi-FI" sz="1000" u="none" strike="noStrike" dirty="0">
                          <a:effectLst/>
                          <a:latin typeface="+mn-lt"/>
                        </a:rPr>
                        <a:t>Vaasa: </a:t>
                      </a:r>
                      <a:r>
                        <a:rPr lang="fi-FI" sz="1000" u="none" strike="noStrike" dirty="0" err="1">
                          <a:effectLst/>
                          <a:latin typeface="+mn-lt"/>
                        </a:rPr>
                        <a:t>Grimm</a:t>
                      </a:r>
                      <a:r>
                        <a:rPr lang="fi-FI" sz="1000" u="none" strike="noStrike" dirty="0">
                          <a:effectLst/>
                          <a:latin typeface="+mn-lt"/>
                        </a:rPr>
                        <a:t> 180, MP 101</a:t>
                      </a:r>
                      <a:endParaRPr lang="fi-FI" sz="1000" b="0" i="0" u="none" strike="noStrike" dirty="0">
                        <a:solidFill>
                          <a:srgbClr val="000000"/>
                        </a:solidFill>
                        <a:effectLst/>
                        <a:latin typeface="+mn-lt"/>
                      </a:endParaRPr>
                    </a:p>
                  </a:txBody>
                  <a:tcPr marL="0" marR="0" marT="0" marB="0" anchor="b"/>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4"/>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a:effectLst/>
                          <a:latin typeface="+mn-lt"/>
                        </a:rPr>
                        <a:t> </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5"/>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gridSpan="2">
                  <a:txBody>
                    <a:bodyPr/>
                    <a:lstStyle/>
                    <a:p>
                      <a:pPr algn="l" fontAlgn="b"/>
                      <a:r>
                        <a:rPr lang="en-US" sz="1000" u="none" strike="noStrike" dirty="0">
                          <a:effectLst/>
                          <a:latin typeface="+mn-lt"/>
                        </a:rPr>
                        <a:t>Tampere: Grimm 180</a:t>
                      </a:r>
                      <a:endParaRPr lang="en-US" sz="1000" b="0" i="0" u="none" strike="noStrike" dirty="0">
                        <a:solidFill>
                          <a:srgbClr val="000000"/>
                        </a:solidFill>
                        <a:effectLst/>
                        <a:latin typeface="+mn-lt"/>
                      </a:endParaRPr>
                    </a:p>
                  </a:txBody>
                  <a:tcPr marL="0" marR="0" marT="0" marB="0" anchor="b"/>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6"/>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7"/>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tc>
                <a:tc gridSpan="2">
                  <a:txBody>
                    <a:bodyPr/>
                    <a:lstStyle/>
                    <a:p>
                      <a:pPr algn="l" fontAlgn="b"/>
                      <a:r>
                        <a:rPr lang="en-US" sz="1000" u="none" strike="noStrike" dirty="0" err="1">
                          <a:effectLst/>
                          <a:latin typeface="+mn-lt"/>
                        </a:rPr>
                        <a:t>Imatra</a:t>
                      </a:r>
                      <a:r>
                        <a:rPr lang="en-US" sz="1000" u="none" strike="noStrike" dirty="0">
                          <a:effectLst/>
                          <a:latin typeface="+mn-lt"/>
                        </a:rPr>
                        <a:t>: TEOM 1405, FH-62 IR</a:t>
                      </a:r>
                      <a:endParaRPr lang="en-US" sz="1000" b="0" i="0" u="none" strike="noStrike" dirty="0">
                        <a:solidFill>
                          <a:srgbClr val="000000"/>
                        </a:solidFill>
                        <a:effectLst/>
                        <a:latin typeface="+mn-lt"/>
                      </a:endParaRPr>
                    </a:p>
                  </a:txBody>
                  <a:tcPr marL="0" marR="0" marT="0" marB="0" anchor="b"/>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8"/>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9"/>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gridSpan="3">
                  <a:txBody>
                    <a:bodyPr/>
                    <a:lstStyle/>
                    <a:p>
                      <a:pPr algn="l" fontAlgn="b"/>
                      <a:r>
                        <a:rPr lang="pt-BR" sz="1000" u="none" strike="noStrike" dirty="0">
                          <a:effectLst/>
                          <a:latin typeface="+mn-lt"/>
                        </a:rPr>
                        <a:t>HSY: FH-62 IR TEOM 1405, Grimm 180</a:t>
                      </a:r>
                      <a:endParaRPr lang="pt-BR" sz="1000" b="0" i="0" u="none" strike="noStrike" dirty="0">
                        <a:solidFill>
                          <a:srgbClr val="000000"/>
                        </a:solidFill>
                        <a:effectLst/>
                        <a:latin typeface="+mn-lt"/>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a:effectLst/>
                          <a:latin typeface="+mn-lt"/>
                        </a:rPr>
                        <a:t> </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1"/>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gridSpan="2">
                  <a:txBody>
                    <a:bodyPr/>
                    <a:lstStyle/>
                    <a:p>
                      <a:pPr algn="l" fontAlgn="b"/>
                      <a:r>
                        <a:rPr lang="fi-FI" sz="1000" u="none" strike="noStrike" dirty="0">
                          <a:effectLst/>
                          <a:latin typeface="+mn-lt"/>
                        </a:rPr>
                        <a:t>Turun seutu: SHARP, MP 101</a:t>
                      </a:r>
                      <a:endParaRPr lang="fi-FI" sz="1000" b="0" i="0" u="none" strike="noStrike" dirty="0">
                        <a:solidFill>
                          <a:srgbClr val="000000"/>
                        </a:solidFill>
                        <a:effectLst/>
                        <a:latin typeface="+mn-lt"/>
                      </a:endParaRPr>
                    </a:p>
                  </a:txBody>
                  <a:tcPr marL="0" marR="0" marT="0" marB="0" anchor="b"/>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2"/>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3"/>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Verkko</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PM10</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PM2.5</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latin typeface="+mn-lt"/>
                        </a:rPr>
                        <a:t>Ajankohta</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4"/>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HSY:</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FH-62 IR; TEOM 1405</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gridSpan="2">
                  <a:txBody>
                    <a:bodyPr/>
                    <a:lstStyle/>
                    <a:p>
                      <a:pPr algn="l" fontAlgn="b"/>
                      <a:r>
                        <a:rPr lang="en-US" sz="1000" u="none" strike="noStrike" dirty="0" err="1">
                          <a:effectLst/>
                          <a:latin typeface="+mn-lt"/>
                        </a:rPr>
                        <a:t>Maaliskuun</a:t>
                      </a:r>
                      <a:r>
                        <a:rPr lang="en-US" sz="1000" u="none" strike="noStrike" dirty="0">
                          <a:effectLst/>
                          <a:latin typeface="+mn-lt"/>
                        </a:rPr>
                        <a:t> </a:t>
                      </a:r>
                      <a:r>
                        <a:rPr lang="en-US" sz="1000" u="none" strike="noStrike" dirty="0" err="1">
                          <a:effectLst/>
                          <a:latin typeface="+mn-lt"/>
                        </a:rPr>
                        <a:t>loppu</a:t>
                      </a:r>
                      <a:r>
                        <a:rPr lang="en-US" sz="1000" u="none" strike="noStrike" dirty="0">
                          <a:effectLst/>
                          <a:latin typeface="+mn-lt"/>
                        </a:rPr>
                        <a:t> - </a:t>
                      </a:r>
                      <a:r>
                        <a:rPr lang="en-US" sz="1000" u="none" strike="noStrike" dirty="0" err="1">
                          <a:effectLst/>
                          <a:latin typeface="+mn-lt"/>
                        </a:rPr>
                        <a:t>kesä</a:t>
                      </a:r>
                      <a:endParaRPr lang="en-US" sz="1000" b="0" i="0" u="none" strike="noStrike" dirty="0">
                        <a:solidFill>
                          <a:srgbClr val="000000"/>
                        </a:solidFill>
                        <a:effectLst/>
                        <a:latin typeface="+mn-lt"/>
                      </a:endParaRPr>
                    </a:p>
                  </a:txBody>
                  <a:tcPr marL="0" marR="0" marT="0" marB="0" anchor="b"/>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5"/>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Imatra</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TEOM 1405 + Grimm</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latin typeface="+mn-lt"/>
                        </a:rPr>
                        <a:t>Maalis</a:t>
                      </a:r>
                      <a:r>
                        <a:rPr lang="en-US" sz="1000" u="none" strike="noStrike" dirty="0">
                          <a:effectLst/>
                          <a:latin typeface="+mn-lt"/>
                        </a:rPr>
                        <a:t> - </a:t>
                      </a:r>
                      <a:r>
                        <a:rPr lang="en-US" sz="1000" u="none" strike="noStrike" dirty="0" err="1">
                          <a:effectLst/>
                          <a:latin typeface="+mn-lt"/>
                        </a:rPr>
                        <a:t>huhti</a:t>
                      </a:r>
                      <a:r>
                        <a:rPr lang="en-US" sz="1000" u="none" strike="noStrike" dirty="0">
                          <a:effectLst/>
                          <a:latin typeface="+mn-lt"/>
                        </a:rPr>
                        <a:t> </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6"/>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Turku</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MP 101 </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latin typeface="+mn-lt"/>
                        </a:rPr>
                        <a:t>Maalis</a:t>
                      </a:r>
                      <a:r>
                        <a:rPr lang="en-US" sz="1000" u="none" strike="noStrike" dirty="0">
                          <a:effectLst/>
                          <a:latin typeface="+mn-lt"/>
                        </a:rPr>
                        <a:t> - </a:t>
                      </a:r>
                      <a:r>
                        <a:rPr lang="en-US" sz="1000" u="none" strike="noStrike" dirty="0" err="1">
                          <a:effectLst/>
                          <a:latin typeface="+mn-lt"/>
                        </a:rPr>
                        <a:t>touko</a:t>
                      </a:r>
                      <a:r>
                        <a:rPr lang="en-US" sz="1000" u="none" strike="noStrike" dirty="0">
                          <a:effectLst/>
                          <a:latin typeface="+mn-lt"/>
                        </a:rPr>
                        <a:t> </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7"/>
                  </a:ext>
                </a:extLst>
              </a:tr>
              <a:tr h="144130">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Oulu</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800" u="none" strike="noStrike">
                          <a:effectLst/>
                        </a:rPr>
                        <a:t>TEOM 1405 + Grimm</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latin typeface="+mn-lt"/>
                        </a:rPr>
                        <a:t>huhti</a:t>
                      </a:r>
                      <a:r>
                        <a:rPr lang="en-US" sz="1000" u="none" strike="noStrike" dirty="0">
                          <a:effectLst/>
                          <a:latin typeface="+mn-lt"/>
                        </a:rPr>
                        <a:t>- </a:t>
                      </a:r>
                      <a:r>
                        <a:rPr lang="en-US" sz="1000" u="none" strike="noStrike" dirty="0" err="1">
                          <a:effectLst/>
                          <a:latin typeface="+mn-lt"/>
                        </a:rPr>
                        <a:t>kesä</a:t>
                      </a:r>
                      <a:endParaRPr lang="en-US" sz="1000" b="0" i="0" u="none" strike="noStrike" dirty="0">
                        <a:solidFill>
                          <a:srgbClr val="000000"/>
                        </a:solidFill>
                        <a:effectLst/>
                        <a:latin typeface="+mn-lt"/>
                      </a:endParaRPr>
                    </a:p>
                  </a:txBody>
                  <a:tcPr marL="0" marR="0" marT="0"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8"/>
                  </a:ext>
                </a:extLst>
              </a:tr>
            </a:tbl>
          </a:graphicData>
        </a:graphic>
      </p:graphicFrame>
      <p:grpSp>
        <p:nvGrpSpPr>
          <p:cNvPr id="6" name="Group 5"/>
          <p:cNvGrpSpPr/>
          <p:nvPr/>
        </p:nvGrpSpPr>
        <p:grpSpPr>
          <a:xfrm>
            <a:off x="1334745" y="1204441"/>
            <a:ext cx="3525579" cy="4443413"/>
            <a:chOff x="0" y="0"/>
            <a:chExt cx="3526166" cy="4443662"/>
          </a:xfrm>
        </p:grpSpPr>
        <p:pic>
          <p:nvPicPr>
            <p:cNvPr id="7" name="Picture 6"/>
            <p:cNvPicPr>
              <a:picLocks noChangeAspect="1"/>
            </p:cNvPicPr>
            <p:nvPr/>
          </p:nvPicPr>
          <p:blipFill>
            <a:blip r:embed="rId2"/>
            <a:stretch>
              <a:fillRect/>
            </a:stretch>
          </p:blipFill>
          <p:spPr>
            <a:xfrm>
              <a:off x="0" y="0"/>
              <a:ext cx="2453548" cy="4443662"/>
            </a:xfrm>
            <a:prstGeom prst="rect">
              <a:avLst/>
            </a:prstGeom>
          </p:spPr>
        </p:pic>
        <p:cxnSp>
          <p:nvCxnSpPr>
            <p:cNvPr id="8" name="Straight Arrow Connector 7"/>
            <p:cNvCxnSpPr/>
            <p:nvPr/>
          </p:nvCxnSpPr>
          <p:spPr>
            <a:xfrm flipH="1">
              <a:off x="1373745" y="3041650"/>
              <a:ext cx="2152421" cy="889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970645" y="2749876"/>
              <a:ext cx="1481369" cy="7426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920769" y="3336474"/>
              <a:ext cx="2605397" cy="5687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189594" y="2447925"/>
              <a:ext cx="2336572" cy="9747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903845" y="2174875"/>
              <a:ext cx="2548168" cy="650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468995" y="1580038"/>
              <a:ext cx="1983019" cy="47736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227695" y="1308100"/>
              <a:ext cx="2298471" cy="4190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208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1334745" y="260586"/>
            <a:ext cx="8629789" cy="1400610"/>
          </a:xfrm>
          <a:prstGeom prst="rect">
            <a:avLst/>
          </a:prstGeom>
        </p:spPr>
        <p:txBody>
          <a:bodyPr vert="horz" lIns="0" tIns="0" rIns="0" bIns="0" rtlCol="0" anchor="t" anchorCtr="0">
            <a:normAutofit/>
          </a:bodyPr>
          <a:lstStyle>
            <a:lvl1pPr algn="ctr" defTabSz="914400" rtl="0" eaLnBrk="1" latinLnBrk="0" hangingPunct="1">
              <a:lnSpc>
                <a:spcPct val="90000"/>
              </a:lnSpc>
              <a:spcBef>
                <a:spcPct val="0"/>
              </a:spcBef>
              <a:buNone/>
              <a:tabLst/>
              <a:defRPr sz="4000" kern="1200">
                <a:solidFill>
                  <a:srgbClr val="63B9E9"/>
                </a:solidFill>
                <a:latin typeface="+mj-lt"/>
                <a:ea typeface="+mj-ea"/>
                <a:cs typeface="+mj-cs"/>
              </a:defRPr>
            </a:lvl1pPr>
          </a:lstStyle>
          <a:p>
            <a:r>
              <a:rPr lang="fi-FI" sz="3200"/>
              <a:t>Hiukkasmittalaitteiden kalibrointikertoimien verifiointi</a:t>
            </a:r>
            <a:endParaRPr lang="en-US" sz="3200" dirty="0"/>
          </a:p>
        </p:txBody>
      </p:sp>
      <p:sp>
        <p:nvSpPr>
          <p:cNvPr id="2" name="TextBox 1"/>
          <p:cNvSpPr txBox="1"/>
          <p:nvPr/>
        </p:nvSpPr>
        <p:spPr>
          <a:xfrm>
            <a:off x="263826" y="1581665"/>
            <a:ext cx="10193816" cy="4708981"/>
          </a:xfrm>
          <a:prstGeom prst="rect">
            <a:avLst/>
          </a:prstGeom>
          <a:noFill/>
        </p:spPr>
        <p:txBody>
          <a:bodyPr wrap="none" rtlCol="0">
            <a:spAutoFit/>
          </a:bodyPr>
          <a:lstStyle/>
          <a:p>
            <a:r>
              <a:rPr lang="fi-FI" sz="2000" dirty="0"/>
              <a:t>Rinnakkaismittaukset vertailumenetelmän sekä ekvivalentin hiukkasanalysaattorin välillä</a:t>
            </a:r>
          </a:p>
          <a:p>
            <a:endParaRPr lang="fi-FI" sz="2000" dirty="0"/>
          </a:p>
          <a:p>
            <a:pPr marL="742950" lvl="1" indent="-285750">
              <a:buFont typeface="Arial" panose="020B0604020202020204" pitchFamily="34" charset="0"/>
              <a:buChar char="•"/>
            </a:pPr>
            <a:r>
              <a:rPr lang="fi-FI" sz="2000" dirty="0"/>
              <a:t>Kuopion vertailumittauksissa mukana olleet laitteet</a:t>
            </a:r>
          </a:p>
          <a:p>
            <a:pPr marL="742950" lvl="1" indent="-285750">
              <a:buFont typeface="Arial" panose="020B0604020202020204" pitchFamily="34" charset="0"/>
              <a:buChar char="•"/>
            </a:pPr>
            <a:endParaRPr lang="fi-FI" sz="2000" dirty="0"/>
          </a:p>
          <a:p>
            <a:pPr marL="742950" lvl="1" indent="-285750">
              <a:buFont typeface="Arial" panose="020B0604020202020204" pitchFamily="34" charset="0"/>
              <a:buChar char="•"/>
            </a:pPr>
            <a:r>
              <a:rPr lang="fi-FI" sz="2000" dirty="0"/>
              <a:t>Vertailut tehdään yleisimmille hiukkasmittauslaitteille</a:t>
            </a:r>
          </a:p>
          <a:p>
            <a:pPr marL="742950" lvl="1" indent="-285750">
              <a:buFont typeface="Arial" panose="020B0604020202020204" pitchFamily="34" charset="0"/>
              <a:buChar char="•"/>
            </a:pPr>
            <a:endParaRPr lang="fi-FI" sz="2000" dirty="0"/>
          </a:p>
          <a:p>
            <a:pPr marL="742950" lvl="1" indent="-285750">
              <a:buFont typeface="Arial" panose="020B0604020202020204" pitchFamily="34" charset="0"/>
              <a:buChar char="•"/>
            </a:pPr>
            <a:r>
              <a:rPr lang="fi-FI" sz="2000" dirty="0"/>
              <a:t>Vertailun kesto n. 55 vrk</a:t>
            </a:r>
          </a:p>
          <a:p>
            <a:pPr marL="742950" lvl="1" indent="-285750">
              <a:buFont typeface="Arial" panose="020B0604020202020204" pitchFamily="34" charset="0"/>
              <a:buChar char="•"/>
            </a:pPr>
            <a:endParaRPr lang="fi-FI" sz="2000" dirty="0"/>
          </a:p>
          <a:p>
            <a:pPr marL="742950" lvl="1" indent="-285750">
              <a:buFont typeface="Arial" panose="020B0604020202020204" pitchFamily="34" charset="0"/>
              <a:buChar char="•"/>
            </a:pPr>
            <a:r>
              <a:rPr lang="fi-FI" sz="2000" dirty="0"/>
              <a:t>Tuloksissa verifioidaan kalibrointikertoimet eri puolilla Suomea (2 – 3 asemaa)</a:t>
            </a:r>
          </a:p>
          <a:p>
            <a:pPr marL="742950" lvl="1" indent="-285750">
              <a:buFont typeface="Arial" panose="020B0604020202020204" pitchFamily="34" charset="0"/>
              <a:buChar char="•"/>
            </a:pPr>
            <a:endParaRPr lang="fi-FI" sz="2000" dirty="0"/>
          </a:p>
          <a:p>
            <a:pPr marL="742950" lvl="1" indent="-285750">
              <a:buFont typeface="Arial" panose="020B0604020202020204" pitchFamily="34" charset="0"/>
              <a:buChar char="•"/>
            </a:pPr>
            <a:r>
              <a:rPr lang="fi-FI" sz="2000" dirty="0"/>
              <a:t>Pääpaino PM10 hiukkaskokoalueelle</a:t>
            </a:r>
          </a:p>
          <a:p>
            <a:pPr marL="742950" lvl="1" indent="-285750">
              <a:buFont typeface="Arial" panose="020B0604020202020204" pitchFamily="34" charset="0"/>
              <a:buChar char="•"/>
            </a:pPr>
            <a:endParaRPr lang="fi-FI" sz="2000" dirty="0"/>
          </a:p>
          <a:p>
            <a:pPr marL="742950" lvl="1" indent="-285750">
              <a:buFont typeface="Arial" panose="020B0604020202020204" pitchFamily="34" charset="0"/>
              <a:buChar char="•"/>
            </a:pPr>
            <a:r>
              <a:rPr lang="fi-FI" sz="2000" dirty="0"/>
              <a:t>Vertailu </a:t>
            </a:r>
            <a:r>
              <a:rPr lang="fi-FI" sz="2000" b="1" dirty="0"/>
              <a:t>ei muuta </a:t>
            </a:r>
            <a:r>
              <a:rPr lang="fi-FI" sz="2000" dirty="0"/>
              <a:t>ekvivalenttisuuskertoimia</a:t>
            </a:r>
          </a:p>
          <a:p>
            <a:pPr marL="742950" lvl="1" indent="-285750">
              <a:buFont typeface="Arial" panose="020B0604020202020204" pitchFamily="34" charset="0"/>
              <a:buChar char="•"/>
            </a:pPr>
            <a:endParaRPr lang="fi-FI" sz="2000" dirty="0"/>
          </a:p>
          <a:p>
            <a:pPr marL="742950" lvl="1" indent="-285750">
              <a:buFont typeface="Arial" panose="020B0604020202020204" pitchFamily="34" charset="0"/>
              <a:buChar char="•"/>
            </a:pPr>
            <a:r>
              <a:rPr lang="fi-FI" sz="2000" dirty="0"/>
              <a:t>Vertailussa </a:t>
            </a:r>
            <a:r>
              <a:rPr lang="fi-FI" sz="2000" b="1" dirty="0"/>
              <a:t>ei tule uusia </a:t>
            </a:r>
            <a:r>
              <a:rPr lang="fi-FI" sz="2000" dirty="0"/>
              <a:t>hiukkasanalysaattoreita</a:t>
            </a:r>
            <a:endParaRPr lang="en-US" sz="2000" dirty="0"/>
          </a:p>
        </p:txBody>
      </p:sp>
    </p:spTree>
    <p:extLst>
      <p:ext uri="{BB962C8B-B14F-4D97-AF65-F5344CB8AC3E}">
        <p14:creationId xmlns:p14="http://schemas.microsoft.com/office/powerpoint/2010/main" val="3173494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86" y="725772"/>
            <a:ext cx="5175164" cy="290711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681" y="3807370"/>
            <a:ext cx="5326969" cy="299238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094" y="620733"/>
            <a:ext cx="4653263" cy="3489947"/>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095" y="3295889"/>
            <a:ext cx="4671826" cy="3503870"/>
          </a:xfrm>
          <a:prstGeom prst="rect">
            <a:avLst/>
          </a:prstGeom>
        </p:spPr>
      </p:pic>
      <p:sp>
        <p:nvSpPr>
          <p:cNvPr id="3" name="Title 2"/>
          <p:cNvSpPr>
            <a:spLocks noGrp="1"/>
          </p:cNvSpPr>
          <p:nvPr>
            <p:ph type="title"/>
          </p:nvPr>
        </p:nvSpPr>
        <p:spPr>
          <a:xfrm>
            <a:off x="1534460" y="124243"/>
            <a:ext cx="8629789" cy="1400610"/>
          </a:xfrm>
        </p:spPr>
        <p:txBody>
          <a:bodyPr>
            <a:normAutofit/>
          </a:bodyPr>
          <a:lstStyle/>
          <a:p>
            <a:r>
              <a:rPr lang="fi-FI" sz="2800" dirty="0">
                <a:solidFill>
                  <a:schemeClr val="tx1"/>
                </a:solidFill>
              </a:rPr>
              <a:t>Vertailut HSY/Mäkelänkatu &amp; Imatra/Mansikkala</a:t>
            </a:r>
            <a:endParaRPr lang="en-US" sz="2800" dirty="0">
              <a:solidFill>
                <a:schemeClr val="tx1"/>
              </a:solidFill>
            </a:endParaRPr>
          </a:p>
        </p:txBody>
      </p:sp>
    </p:spTree>
    <p:extLst>
      <p:ext uri="{BB962C8B-B14F-4D97-AF65-F5344CB8AC3E}">
        <p14:creationId xmlns:p14="http://schemas.microsoft.com/office/powerpoint/2010/main" val="955271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41" y="201717"/>
            <a:ext cx="8629789" cy="1400610"/>
          </a:xfrm>
        </p:spPr>
        <p:txBody>
          <a:bodyPr/>
          <a:lstStyle/>
          <a:p>
            <a:r>
              <a:rPr lang="fi-FI" dirty="0"/>
              <a:t>Vertailumittaukset: kaasut</a:t>
            </a:r>
            <a:endParaRPr lang="en-US" dirty="0"/>
          </a:p>
        </p:txBody>
      </p:sp>
    </p:spTree>
    <p:extLst>
      <p:ext uri="{BB962C8B-B14F-4D97-AF65-F5344CB8AC3E}">
        <p14:creationId xmlns:p14="http://schemas.microsoft.com/office/powerpoint/2010/main" val="365813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6"/>
          <p:cNvSpPr txBox="1">
            <a:spLocks noChangeArrowheads="1"/>
          </p:cNvSpPr>
          <p:nvPr/>
        </p:nvSpPr>
        <p:spPr bwMode="auto">
          <a:xfrm>
            <a:off x="1186250" y="1854414"/>
            <a:ext cx="708454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fi-FI" altLang="en-US" sz="1800" b="1" dirty="0">
              <a:latin typeface="+mn-lt"/>
            </a:endParaRPr>
          </a:p>
          <a:p>
            <a:r>
              <a:rPr lang="fi-FI" altLang="en-US" sz="1800" dirty="0">
                <a:latin typeface="+mn-lt"/>
              </a:rPr>
              <a:t>Karri Saarnio, päätutkija, vertailumittaukset</a:t>
            </a:r>
          </a:p>
          <a:p>
            <a:r>
              <a:rPr lang="fi-FI" altLang="en-US" sz="1800" dirty="0">
                <a:latin typeface="+mn-lt"/>
              </a:rPr>
              <a:t>Kaisa </a:t>
            </a:r>
            <a:r>
              <a:rPr lang="fi-FI" altLang="en-US" sz="1800" dirty="0" err="1">
                <a:latin typeface="+mn-lt"/>
              </a:rPr>
              <a:t>Lusa</a:t>
            </a:r>
            <a:r>
              <a:rPr lang="fi-FI" altLang="en-US" sz="1800" dirty="0">
                <a:latin typeface="+mn-lt"/>
              </a:rPr>
              <a:t>, vertailumittaukset, kalibroinnit</a:t>
            </a:r>
          </a:p>
          <a:p>
            <a:r>
              <a:rPr lang="fi-FI" altLang="en-US" sz="1800" dirty="0">
                <a:latin typeface="+mn-lt"/>
              </a:rPr>
              <a:t>Katriina Kyllönen, laatujärjestelmän auditoinnit</a:t>
            </a:r>
          </a:p>
          <a:p>
            <a:r>
              <a:rPr lang="fi-FI" altLang="en-US" sz="1800" dirty="0">
                <a:latin typeface="+mn-lt"/>
              </a:rPr>
              <a:t>Mika Vestenius, vertailumittaukset</a:t>
            </a:r>
          </a:p>
          <a:p>
            <a:r>
              <a:rPr lang="fi-FI" altLang="en-US" sz="1800" dirty="0">
                <a:latin typeface="+mn-lt"/>
              </a:rPr>
              <a:t>Timo Anttila, vertailumittaukset</a:t>
            </a:r>
          </a:p>
          <a:p>
            <a:r>
              <a:rPr lang="fi-FI" altLang="en-US" sz="1800" dirty="0">
                <a:latin typeface="+mn-lt"/>
              </a:rPr>
              <a:t>Sisko Laurila, tulosten analysointi</a:t>
            </a:r>
          </a:p>
          <a:p>
            <a:r>
              <a:rPr lang="fi-FI" altLang="en-US" sz="1800" dirty="0">
                <a:latin typeface="+mn-lt"/>
              </a:rPr>
              <a:t>Jari Walden, epävarmuuslaskelmat</a:t>
            </a:r>
          </a:p>
          <a:p>
            <a:endParaRPr lang="fi-FI" altLang="en-US" sz="1800" dirty="0">
              <a:latin typeface="+mn-lt"/>
            </a:endParaRPr>
          </a:p>
          <a:p>
            <a:r>
              <a:rPr lang="fi-FI" altLang="en-US" sz="1800" dirty="0">
                <a:latin typeface="+mn-lt"/>
              </a:rPr>
              <a:t>Kaasumaiset yhdisteet, pitoisuusalue</a:t>
            </a:r>
          </a:p>
          <a:p>
            <a:endParaRPr lang="fi-FI" altLang="en-US" sz="1800" dirty="0">
              <a:latin typeface="+mn-lt"/>
            </a:endParaRPr>
          </a:p>
          <a:p>
            <a:pPr lvl="1"/>
            <a:r>
              <a:rPr lang="fi-FI" altLang="en-US" sz="1800" dirty="0">
                <a:latin typeface="+mn-lt"/>
              </a:rPr>
              <a:t>  - Typpimonoksidi (NO):  	120 -	500 ppb, </a:t>
            </a:r>
          </a:p>
          <a:p>
            <a:pPr lvl="1"/>
            <a:r>
              <a:rPr lang="fi-FI" altLang="en-US" sz="1800" dirty="0">
                <a:latin typeface="+mn-lt"/>
              </a:rPr>
              <a:t>  - Rikkidioksidi (SO2): 	  50 - 	150 ppb </a:t>
            </a:r>
          </a:p>
          <a:p>
            <a:pPr lvl="1"/>
            <a:r>
              <a:rPr lang="fi-FI" altLang="en-US" sz="1800" dirty="0">
                <a:latin typeface="+mn-lt"/>
              </a:rPr>
              <a:t>  - Otsoni (O3): 		 30  - 	150 ppb</a:t>
            </a:r>
            <a:endParaRPr lang="en-US" altLang="en-US" sz="1800" dirty="0">
              <a:latin typeface="+mn-lt"/>
            </a:endParaRPr>
          </a:p>
        </p:txBody>
      </p:sp>
      <p:sp>
        <p:nvSpPr>
          <p:cNvPr id="2" name="Title 1"/>
          <p:cNvSpPr>
            <a:spLocks noGrp="1"/>
          </p:cNvSpPr>
          <p:nvPr>
            <p:ph type="title"/>
          </p:nvPr>
        </p:nvSpPr>
        <p:spPr>
          <a:xfrm>
            <a:off x="615815" y="700891"/>
            <a:ext cx="8629789" cy="1400610"/>
          </a:xfrm>
        </p:spPr>
        <p:txBody>
          <a:bodyPr>
            <a:normAutofit/>
          </a:bodyPr>
          <a:lstStyle/>
          <a:p>
            <a:r>
              <a:rPr lang="fi-FI" altLang="en-US" sz="3200" b="1" dirty="0">
                <a:latin typeface="Tahoma" panose="020B0604030504040204" pitchFamily="34" charset="0"/>
              </a:rPr>
              <a:t>Neljäs kansallinen vertailumittaus </a:t>
            </a:r>
            <a:br>
              <a:rPr lang="fi-FI" altLang="en-US" sz="3200" b="1" dirty="0">
                <a:latin typeface="Tahoma" panose="020B0604030504040204" pitchFamily="34" charset="0"/>
              </a:rPr>
            </a:br>
            <a:r>
              <a:rPr lang="fi-FI" altLang="en-US" sz="3200" b="1" dirty="0">
                <a:latin typeface="Tahoma" panose="020B0604030504040204" pitchFamily="34" charset="0"/>
              </a:rPr>
              <a:t>ja laatujärjestelmän auditointi 2017</a:t>
            </a:r>
            <a:br>
              <a:rPr lang="fi-FI" altLang="en-US" sz="3200" b="1" dirty="0">
                <a:latin typeface="Tahoma" panose="020B0604030504040204" pitchFamily="34" charset="0"/>
              </a:rPr>
            </a:br>
            <a:endParaRPr lang="en-US" sz="3200" dirty="0"/>
          </a:p>
        </p:txBody>
      </p:sp>
    </p:spTree>
    <p:extLst>
      <p:ext uri="{BB962C8B-B14F-4D97-AF65-F5344CB8AC3E}">
        <p14:creationId xmlns:p14="http://schemas.microsoft.com/office/powerpoint/2010/main" val="586104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99783" y="936789"/>
            <a:ext cx="8632684" cy="5639289"/>
          </a:xfrm>
          <a:prstGeom prst="rect">
            <a:avLst/>
          </a:prstGeom>
        </p:spPr>
      </p:pic>
      <p:sp>
        <p:nvSpPr>
          <p:cNvPr id="14" name="Title 1"/>
          <p:cNvSpPr>
            <a:spLocks noGrp="1"/>
          </p:cNvSpPr>
          <p:nvPr>
            <p:ph type="title"/>
          </p:nvPr>
        </p:nvSpPr>
        <p:spPr>
          <a:xfrm>
            <a:off x="1162769" y="485943"/>
            <a:ext cx="8629789" cy="1400610"/>
          </a:xfrm>
        </p:spPr>
        <p:txBody>
          <a:bodyPr>
            <a:normAutofit/>
          </a:bodyPr>
          <a:lstStyle/>
          <a:p>
            <a:r>
              <a:rPr lang="fi-FI" altLang="en-US" sz="2400" dirty="0"/>
              <a:t>Vertailumittaukset kesäkuu – lokakuu 2017</a:t>
            </a:r>
            <a:br>
              <a:rPr lang="en-US" altLang="en-US" sz="2400" dirty="0"/>
            </a:br>
            <a:endParaRPr lang="en-US" sz="2400" dirty="0"/>
          </a:p>
        </p:txBody>
      </p:sp>
      <p:sp>
        <p:nvSpPr>
          <p:cNvPr id="5" name="Rectangle 4"/>
          <p:cNvSpPr/>
          <p:nvPr/>
        </p:nvSpPr>
        <p:spPr>
          <a:xfrm>
            <a:off x="1696995" y="1293428"/>
            <a:ext cx="5980670" cy="502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441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6"/>
          <p:cNvSpPr txBox="1">
            <a:spLocks noChangeArrowheads="1"/>
          </p:cNvSpPr>
          <p:nvPr/>
        </p:nvSpPr>
        <p:spPr bwMode="auto">
          <a:xfrm>
            <a:off x="1882636" y="1996944"/>
            <a:ext cx="581052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fi-FI" altLang="en-US" sz="1800" b="1" dirty="0"/>
              <a:t>Vertailumittaus suoritetaan seuraavaa kaavaa noudattaen</a:t>
            </a:r>
            <a:r>
              <a:rPr lang="fi-FI" altLang="en-US" sz="1800" dirty="0"/>
              <a:t>:</a:t>
            </a:r>
          </a:p>
          <a:p>
            <a:endParaRPr lang="fi-FI" altLang="en-US" sz="1800" dirty="0"/>
          </a:p>
          <a:p>
            <a:r>
              <a:rPr lang="fi-FI" altLang="en-US" sz="1800" dirty="0"/>
              <a:t>Nollailmaa: 				15 min </a:t>
            </a:r>
          </a:p>
          <a:p>
            <a:r>
              <a:rPr lang="fi-FI" altLang="en-US" sz="1800" dirty="0"/>
              <a:t>Vertailukaasunäyte I: 			30 min </a:t>
            </a:r>
          </a:p>
          <a:p>
            <a:r>
              <a:rPr lang="fi-FI" altLang="en-US" sz="1800" dirty="0"/>
              <a:t>Vertailukaasunäyte II: 			30 min</a:t>
            </a:r>
          </a:p>
          <a:p>
            <a:r>
              <a:rPr lang="fi-FI" altLang="en-US" sz="1800" dirty="0"/>
              <a:t>Nollailmaa: 				15 min</a:t>
            </a:r>
          </a:p>
          <a:p>
            <a:endParaRPr lang="fi-FI" altLang="en-US" sz="1800" dirty="0"/>
          </a:p>
          <a:p>
            <a:r>
              <a:rPr lang="fi-FI" altLang="en-US" sz="1800" dirty="0"/>
              <a:t> </a:t>
            </a:r>
            <a:endParaRPr lang="en-US" altLang="en-US" sz="1800" dirty="0"/>
          </a:p>
        </p:txBody>
      </p:sp>
      <p:graphicFrame>
        <p:nvGraphicFramePr>
          <p:cNvPr id="5123" name="Object 7"/>
          <p:cNvGraphicFramePr>
            <a:graphicFrameLocks noChangeAspect="1"/>
          </p:cNvGraphicFramePr>
          <p:nvPr>
            <p:extLst>
              <p:ext uri="{D42A27DB-BD31-4B8C-83A1-F6EECF244321}">
                <p14:modId xmlns:p14="http://schemas.microsoft.com/office/powerpoint/2010/main" val="4218751922"/>
              </p:ext>
            </p:extLst>
          </p:nvPr>
        </p:nvGraphicFramePr>
        <p:xfrm>
          <a:off x="2519759" y="4403381"/>
          <a:ext cx="4731544" cy="2246710"/>
        </p:xfrm>
        <a:graphic>
          <a:graphicData uri="http://schemas.openxmlformats.org/presentationml/2006/ole">
            <mc:AlternateContent xmlns:mc="http://schemas.openxmlformats.org/markup-compatibility/2006">
              <mc:Choice xmlns:v="urn:schemas-microsoft-com:vml" Requires="v">
                <p:oleObj spid="_x0000_s1037" name="Chart" r:id="rId3" imgW="9118620" imgH="4508560" progId="Excel.Chart.8">
                  <p:embed/>
                </p:oleObj>
              </mc:Choice>
              <mc:Fallback>
                <p:oleObj name="Chart" r:id="rId3" imgW="9118620" imgH="450856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9759" y="4403381"/>
                        <a:ext cx="4731544" cy="224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4" name="Line 8"/>
          <p:cNvSpPr>
            <a:spLocks noChangeShapeType="1"/>
          </p:cNvSpPr>
          <p:nvPr/>
        </p:nvSpPr>
        <p:spPr bwMode="auto">
          <a:xfrm>
            <a:off x="3869928" y="5264944"/>
            <a:ext cx="917972"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5125" name="Line 9"/>
          <p:cNvSpPr>
            <a:spLocks noChangeShapeType="1"/>
          </p:cNvSpPr>
          <p:nvPr/>
        </p:nvSpPr>
        <p:spPr bwMode="auto">
          <a:xfrm>
            <a:off x="5165329" y="4887516"/>
            <a:ext cx="9727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5126" name="Line 10"/>
          <p:cNvSpPr>
            <a:spLocks noChangeShapeType="1"/>
          </p:cNvSpPr>
          <p:nvPr/>
        </p:nvSpPr>
        <p:spPr bwMode="auto">
          <a:xfrm>
            <a:off x="3113882" y="6020991"/>
            <a:ext cx="432197"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5127" name="Line 11"/>
          <p:cNvSpPr>
            <a:spLocks noChangeShapeType="1"/>
          </p:cNvSpPr>
          <p:nvPr/>
        </p:nvSpPr>
        <p:spPr bwMode="auto">
          <a:xfrm>
            <a:off x="6461919" y="5967413"/>
            <a:ext cx="32385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2" name="Title 1"/>
          <p:cNvSpPr>
            <a:spLocks noGrp="1"/>
          </p:cNvSpPr>
          <p:nvPr>
            <p:ph type="title"/>
          </p:nvPr>
        </p:nvSpPr>
        <p:spPr>
          <a:xfrm>
            <a:off x="570637" y="714159"/>
            <a:ext cx="8629789" cy="1400610"/>
          </a:xfrm>
        </p:spPr>
        <p:txBody>
          <a:bodyPr>
            <a:normAutofit/>
          </a:bodyPr>
          <a:lstStyle/>
          <a:p>
            <a:r>
              <a:rPr lang="fi-FI" altLang="en-US" sz="2400" b="1" dirty="0"/>
              <a:t>Vertailumittausten suoritus</a:t>
            </a:r>
            <a:endParaRPr lang="en-US" sz="2400" dirty="0"/>
          </a:p>
        </p:txBody>
      </p:sp>
    </p:spTree>
    <p:extLst>
      <p:ext uri="{BB962C8B-B14F-4D97-AF65-F5344CB8AC3E}">
        <p14:creationId xmlns:p14="http://schemas.microsoft.com/office/powerpoint/2010/main" val="2659901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1194487" y="1286442"/>
            <a:ext cx="7224583"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fi-FI" altLang="en-US" sz="1800" b="1" dirty="0"/>
              <a:t>Huomioitavia asioita:</a:t>
            </a:r>
          </a:p>
          <a:p>
            <a:endParaRPr lang="fi-FI" altLang="en-US" sz="1800" b="1" dirty="0"/>
          </a:p>
          <a:p>
            <a:pPr>
              <a:buFontTx/>
              <a:buChar char="-"/>
            </a:pPr>
            <a:r>
              <a:rPr lang="fi-FI" altLang="en-US" sz="1800" dirty="0"/>
              <a:t> Vertailumittausten tulokset lähetetään </a:t>
            </a:r>
            <a:r>
              <a:rPr lang="fi-FI" altLang="en-US" sz="1800" dirty="0" err="1"/>
              <a:t>IL:n</a:t>
            </a:r>
            <a:r>
              <a:rPr lang="fi-FI" altLang="en-US" sz="1800" dirty="0"/>
              <a:t> tuloslomakkeella (IL lähettää muun materiaalin yhteydessä). </a:t>
            </a:r>
          </a:p>
          <a:p>
            <a:pPr>
              <a:buFontTx/>
              <a:buChar char="-"/>
            </a:pPr>
            <a:endParaRPr lang="fi-FI" altLang="en-US" sz="1800" dirty="0"/>
          </a:p>
          <a:p>
            <a:pPr>
              <a:buFontTx/>
              <a:buChar char="-"/>
            </a:pPr>
            <a:r>
              <a:rPr lang="fi-FI" altLang="en-US" sz="1800" dirty="0"/>
              <a:t> Lomakkeeseen tulokset täytetään</a:t>
            </a:r>
          </a:p>
          <a:p>
            <a:pPr lvl="1">
              <a:buFontTx/>
              <a:buChar char="-"/>
            </a:pPr>
            <a:r>
              <a:rPr lang="fi-FI" altLang="en-US" sz="1800" dirty="0"/>
              <a:t> 10 min keskiarvoina (2 kpl), </a:t>
            </a:r>
          </a:p>
          <a:p>
            <a:pPr lvl="1">
              <a:buFontTx/>
              <a:buChar char="-"/>
            </a:pPr>
            <a:r>
              <a:rPr lang="fi-FI" altLang="en-US" sz="1800" dirty="0"/>
              <a:t> keskihajonta (suurin),</a:t>
            </a:r>
          </a:p>
          <a:p>
            <a:pPr lvl="1">
              <a:buFontTx/>
              <a:buChar char="-"/>
            </a:pPr>
            <a:r>
              <a:rPr lang="fi-FI" altLang="en-US" sz="1800" dirty="0"/>
              <a:t> </a:t>
            </a:r>
            <a:r>
              <a:rPr lang="fi-FI" altLang="en-US" sz="1800" b="1" dirty="0"/>
              <a:t>mittaustuloksen laajennettu mittausepävarmuus (U)</a:t>
            </a:r>
          </a:p>
          <a:p>
            <a:pPr>
              <a:buFontTx/>
              <a:buChar char="-"/>
            </a:pPr>
            <a:endParaRPr lang="fi-FI" altLang="en-US" sz="1800" dirty="0"/>
          </a:p>
          <a:p>
            <a:pPr>
              <a:buFontTx/>
              <a:buChar char="-"/>
            </a:pPr>
            <a:r>
              <a:rPr lang="fi-FI" altLang="en-US" sz="1800" dirty="0"/>
              <a:t> Tulokset ilmoitetaan yksiköissä </a:t>
            </a:r>
            <a:r>
              <a:rPr lang="fi-FI" altLang="en-US" sz="1800" dirty="0" err="1"/>
              <a:t>nmol</a:t>
            </a:r>
            <a:r>
              <a:rPr lang="fi-FI" altLang="en-US" sz="1800" dirty="0"/>
              <a:t>/mol (ppb) </a:t>
            </a:r>
          </a:p>
          <a:p>
            <a:pPr>
              <a:buFontTx/>
              <a:buChar char="-"/>
            </a:pPr>
            <a:endParaRPr lang="fi-FI" altLang="en-US" sz="1800" dirty="0"/>
          </a:p>
          <a:p>
            <a:pPr>
              <a:buFontTx/>
              <a:buChar char="-"/>
            </a:pPr>
            <a:r>
              <a:rPr lang="fi-FI" altLang="en-US" sz="1800" dirty="0"/>
              <a:t> Vertailulaboratorio kerää mahdollisuuksien mukaan alustavat tulokset </a:t>
            </a:r>
          </a:p>
          <a:p>
            <a:pPr>
              <a:buFontTx/>
              <a:buChar char="-"/>
            </a:pPr>
            <a:endParaRPr lang="fi-FI" altLang="en-US" sz="1800" dirty="0"/>
          </a:p>
          <a:p>
            <a:pPr>
              <a:buFontTx/>
              <a:buChar char="-"/>
            </a:pPr>
            <a:r>
              <a:rPr lang="fi-FI" altLang="en-US" sz="1800" dirty="0"/>
              <a:t>Vertailunäyte syötetään näytelinjaan, ennen suodatinta</a:t>
            </a:r>
          </a:p>
          <a:p>
            <a:pPr>
              <a:buFontTx/>
              <a:buChar char="-"/>
            </a:pPr>
            <a:endParaRPr lang="fi-FI" altLang="en-US" sz="1800" dirty="0"/>
          </a:p>
          <a:p>
            <a:pPr>
              <a:buFontTx/>
              <a:buChar char="-"/>
            </a:pPr>
            <a:r>
              <a:rPr lang="fi-FI" altLang="en-US" sz="1800" dirty="0"/>
              <a:t>Auditointikaavake: lähetetään etukäteen, mutta tiedot täytetään auditoinnin yhteydessä</a:t>
            </a:r>
          </a:p>
          <a:p>
            <a:endParaRPr lang="fi-FI" altLang="en-US" sz="1800" dirty="0"/>
          </a:p>
        </p:txBody>
      </p:sp>
    </p:spTree>
    <p:extLst>
      <p:ext uri="{BB962C8B-B14F-4D97-AF65-F5344CB8AC3E}">
        <p14:creationId xmlns:p14="http://schemas.microsoft.com/office/powerpoint/2010/main" val="393603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Rot="1" noChangeAspect="1" noMove="1" noResize="1" noEditPoints="1" noAdjustHandles="1" noChangeArrowheads="1" noChangeShapeType="1" noTextEdit="1"/>
          </p:cNvSpPr>
          <p:nvPr/>
        </p:nvSpPr>
        <p:spPr>
          <a:xfrm>
            <a:off x="3113621" y="620689"/>
            <a:ext cx="4212468" cy="6448688"/>
          </a:xfrm>
          <a:prstGeom prst="rect">
            <a:avLst/>
          </a:prstGeom>
          <a:blipFill rotWithShape="1">
            <a:blip r:embed="rId2"/>
            <a:stretch>
              <a:fillRect l="-1737" t="-567"/>
            </a:stretch>
          </a:blipFill>
        </p:spPr>
        <p:txBody>
          <a:bodyPr/>
          <a:lstStyle/>
          <a:p>
            <a:pPr>
              <a:defRPr/>
            </a:pPr>
            <a:r>
              <a:rPr lang="fi-FI" sz="1350">
                <a:noFill/>
              </a:rPr>
              <a:t> </a:t>
            </a:r>
          </a:p>
        </p:txBody>
      </p:sp>
    </p:spTree>
    <p:extLst>
      <p:ext uri="{BB962C8B-B14F-4D97-AF65-F5344CB8AC3E}">
        <p14:creationId xmlns:p14="http://schemas.microsoft.com/office/powerpoint/2010/main" val="2830204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41" y="2648355"/>
            <a:ext cx="8629789" cy="1400610"/>
          </a:xfrm>
        </p:spPr>
        <p:txBody>
          <a:bodyPr/>
          <a:lstStyle/>
          <a:p>
            <a:r>
              <a:rPr lang="fi-FI" dirty="0"/>
              <a:t>Standardit</a:t>
            </a:r>
            <a:endParaRPr lang="en-US" dirty="0"/>
          </a:p>
        </p:txBody>
      </p:sp>
    </p:spTree>
    <p:extLst>
      <p:ext uri="{BB962C8B-B14F-4D97-AF65-F5344CB8AC3E}">
        <p14:creationId xmlns:p14="http://schemas.microsoft.com/office/powerpoint/2010/main" val="1444715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248" y="83054"/>
            <a:ext cx="8629789" cy="1400610"/>
          </a:xfrm>
        </p:spPr>
        <p:txBody>
          <a:bodyPr>
            <a:normAutofit/>
          </a:bodyPr>
          <a:lstStyle/>
          <a:p>
            <a:r>
              <a:rPr lang="fi-FI" sz="2800" dirty="0"/>
              <a:t>CEN Standardit</a:t>
            </a:r>
            <a:endParaRPr lang="en-US" sz="2800" dirty="0"/>
          </a:p>
        </p:txBody>
      </p:sp>
      <p:sp>
        <p:nvSpPr>
          <p:cNvPr id="3" name="TextBox 2"/>
          <p:cNvSpPr txBox="1"/>
          <p:nvPr/>
        </p:nvSpPr>
        <p:spPr>
          <a:xfrm>
            <a:off x="496491" y="444844"/>
            <a:ext cx="8565130" cy="4832092"/>
          </a:xfrm>
          <a:prstGeom prst="rect">
            <a:avLst/>
          </a:prstGeom>
          <a:noFill/>
        </p:spPr>
        <p:txBody>
          <a:bodyPr wrap="square" rtlCol="0">
            <a:spAutoFit/>
          </a:bodyPr>
          <a:lstStyle/>
          <a:p>
            <a:endParaRPr lang="en-US" dirty="0"/>
          </a:p>
          <a:p>
            <a:r>
              <a:rPr lang="en-US" dirty="0"/>
              <a:t> </a:t>
            </a:r>
            <a:r>
              <a:rPr lang="en-US" sz="1600" b="1" dirty="0"/>
              <a:t>EN 16450:2015 </a:t>
            </a:r>
            <a:endParaRPr lang="en-US" sz="1600" dirty="0"/>
          </a:p>
          <a:p>
            <a:pPr marL="0" lvl="1"/>
            <a:r>
              <a:rPr lang="en-US" sz="1600" dirty="0"/>
              <a:t> </a:t>
            </a:r>
            <a:r>
              <a:rPr lang="en-US" sz="1600" b="1" dirty="0"/>
              <a:t>Ambient air — Automated measuring systems for the measurement of the concentration of particulate matter PM10; PM2,5 (</a:t>
            </a:r>
            <a:r>
              <a:rPr lang="fi-FI" sz="1600" b="1" dirty="0"/>
              <a:t>TS EN 1645 jatkotyö standardiksi). </a:t>
            </a:r>
          </a:p>
          <a:p>
            <a:pPr marL="0" lvl="1"/>
            <a:r>
              <a:rPr lang="fi-FI" sz="1600" b="1" dirty="0"/>
              <a:t>	Sisältää:</a:t>
            </a:r>
          </a:p>
          <a:p>
            <a:pPr marL="742950" lvl="1" indent="-285750">
              <a:buFont typeface="Arial" panose="020B0604020202020204" pitchFamily="34" charset="0"/>
              <a:buChar char="•"/>
            </a:pPr>
            <a:r>
              <a:rPr lang="fi-FI" sz="1600" b="1" dirty="0" err="1"/>
              <a:t>Demonstration</a:t>
            </a:r>
            <a:r>
              <a:rPr lang="fi-FI" sz="1600" b="1" dirty="0"/>
              <a:t> of </a:t>
            </a:r>
            <a:r>
              <a:rPr lang="fi-FI" sz="1600" b="1" dirty="0" err="1"/>
              <a:t>equivalence</a:t>
            </a:r>
            <a:r>
              <a:rPr lang="fi-FI" sz="1600" b="1" dirty="0"/>
              <a:t> osion </a:t>
            </a:r>
          </a:p>
          <a:p>
            <a:pPr marL="742950" lvl="1" indent="-285750">
              <a:buFont typeface="Arial" panose="020B0604020202020204" pitchFamily="34" charset="0"/>
              <a:buChar char="•"/>
            </a:pPr>
            <a:r>
              <a:rPr lang="fi-FI" sz="1600" b="1" dirty="0" err="1"/>
              <a:t>Type</a:t>
            </a:r>
            <a:r>
              <a:rPr lang="fi-FI" sz="1600" b="1" dirty="0"/>
              <a:t> </a:t>
            </a:r>
            <a:r>
              <a:rPr lang="fi-FI" sz="1600" b="1" dirty="0" err="1"/>
              <a:t>testing</a:t>
            </a:r>
            <a:r>
              <a:rPr lang="fi-FI" sz="1600" b="1" dirty="0"/>
              <a:t> osion (</a:t>
            </a:r>
            <a:r>
              <a:rPr lang="fi-FI" sz="1600" b="1" dirty="0" err="1"/>
              <a:t>Lab</a:t>
            </a:r>
            <a:r>
              <a:rPr lang="fi-FI" sz="1600" b="1" dirty="0"/>
              <a:t>/</a:t>
            </a:r>
            <a:r>
              <a:rPr lang="fi-FI" sz="1600" b="1" dirty="0" err="1"/>
              <a:t>Field</a:t>
            </a:r>
            <a:r>
              <a:rPr lang="fi-FI" sz="1600" b="1" dirty="0"/>
              <a:t>), kuten kaasuanalysaattorit</a:t>
            </a:r>
          </a:p>
          <a:p>
            <a:pPr marL="742950" lvl="1" indent="-285750">
              <a:buFont typeface="Arial" panose="020B0604020202020204" pitchFamily="34" charset="0"/>
              <a:buChar char="•"/>
            </a:pPr>
            <a:r>
              <a:rPr lang="fi-FI" sz="1600" b="1" dirty="0"/>
              <a:t>Jatkuvat laadunvalvonnan tehtävät kentällä (QA/QC)</a:t>
            </a:r>
          </a:p>
          <a:p>
            <a:pPr marL="742950" lvl="1" indent="-285750">
              <a:buFont typeface="Arial" panose="020B0604020202020204" pitchFamily="34" charset="0"/>
              <a:buChar char="•"/>
            </a:pPr>
            <a:r>
              <a:rPr lang="fi-FI" sz="1600" b="1" dirty="0" err="1"/>
              <a:t>Ongoing</a:t>
            </a:r>
            <a:r>
              <a:rPr lang="fi-FI" sz="1600" b="1" dirty="0"/>
              <a:t> </a:t>
            </a:r>
            <a:r>
              <a:rPr lang="fi-FI" sz="1600" b="1" dirty="0" err="1"/>
              <a:t>verification</a:t>
            </a:r>
            <a:r>
              <a:rPr lang="fi-FI" sz="1600" b="1" dirty="0"/>
              <a:t> of </a:t>
            </a:r>
            <a:r>
              <a:rPr lang="fi-FI" sz="1600" b="1" dirty="0" err="1"/>
              <a:t>suitability</a:t>
            </a:r>
            <a:endParaRPr lang="fi-FI" sz="1600" b="1" dirty="0"/>
          </a:p>
          <a:p>
            <a:pPr marL="742950" lvl="1" indent="-285750">
              <a:buFont typeface="Arial" panose="020B0604020202020204" pitchFamily="34" charset="0"/>
              <a:buChar char="•"/>
            </a:pPr>
            <a:r>
              <a:rPr lang="fi-FI" sz="1600" b="1" dirty="0"/>
              <a:t>Julkaistu 2017</a:t>
            </a:r>
          </a:p>
          <a:p>
            <a:pPr marL="742950" lvl="1" indent="-285750">
              <a:buFont typeface="Arial" panose="020B0604020202020204" pitchFamily="34" charset="0"/>
              <a:buChar char="•"/>
            </a:pPr>
            <a:endParaRPr lang="fi-FI" sz="1600" b="1" dirty="0"/>
          </a:p>
          <a:p>
            <a:r>
              <a:rPr lang="fi-FI" sz="1600" b="1" dirty="0" err="1"/>
              <a:t>PrEN</a:t>
            </a:r>
            <a:r>
              <a:rPr lang="fi-FI" sz="1600" b="1" dirty="0"/>
              <a:t> 12341:2014 </a:t>
            </a:r>
          </a:p>
          <a:p>
            <a:r>
              <a:rPr lang="en-US" sz="1600" b="1" dirty="0"/>
              <a:t>AMBIENT AIR. STANDARD GRAVIMETRIC MEASUREMENT METHOD FOR THE DETERMINATION OF THE PM10 OR PM2,5 MASS CONCENTRATION OF SUSPENDED PARTICULATE MATTER</a:t>
            </a:r>
          </a:p>
          <a:p>
            <a:pPr marL="742950" lvl="1" indent="-285750">
              <a:buFont typeface="Arial" panose="020B0604020202020204" pitchFamily="34" charset="0"/>
              <a:buChar char="•"/>
            </a:pPr>
            <a:r>
              <a:rPr lang="fi-FI" sz="1600" b="1" dirty="0" err="1"/>
              <a:t>Review</a:t>
            </a:r>
            <a:r>
              <a:rPr lang="fi-FI" sz="1600" b="1" dirty="0"/>
              <a:t> prosessi alkaa 2016</a:t>
            </a:r>
          </a:p>
          <a:p>
            <a:pPr marL="742950" lvl="1" indent="-285750">
              <a:buFont typeface="Arial" panose="020B0604020202020204" pitchFamily="34" charset="0"/>
              <a:buChar char="•"/>
            </a:pPr>
            <a:r>
              <a:rPr lang="fi-FI" sz="1600" b="1" dirty="0"/>
              <a:t>Sisältää </a:t>
            </a:r>
            <a:r>
              <a:rPr lang="fi-FI" sz="1600" b="1" dirty="0" err="1"/>
              <a:t>Type</a:t>
            </a:r>
            <a:r>
              <a:rPr lang="fi-FI" sz="1600" b="1" dirty="0"/>
              <a:t> </a:t>
            </a:r>
            <a:r>
              <a:rPr lang="fi-FI" sz="1600" b="1" dirty="0" err="1"/>
              <a:t>testing</a:t>
            </a:r>
            <a:r>
              <a:rPr lang="fi-FI" sz="1600" b="1" dirty="0"/>
              <a:t> osion kuten kaasuanalysaattorit</a:t>
            </a:r>
          </a:p>
          <a:p>
            <a:pPr marL="742950" lvl="1" indent="-285750">
              <a:buFont typeface="Arial" panose="020B0604020202020204" pitchFamily="34" charset="0"/>
              <a:buChar char="•"/>
            </a:pPr>
            <a:r>
              <a:rPr lang="fi-FI" sz="1600" b="1" dirty="0"/>
              <a:t>Päivitetään tarpeelliset vaatimukset suodatinmateriaalien osalta</a:t>
            </a:r>
          </a:p>
          <a:p>
            <a:pPr marL="742950" lvl="1" indent="-285750">
              <a:buFont typeface="Arial" panose="020B0604020202020204" pitchFamily="34" charset="0"/>
              <a:buChar char="•"/>
            </a:pPr>
            <a:r>
              <a:rPr lang="fi-FI" sz="1600" b="1" dirty="0"/>
              <a:t>Aloitus lokakuu 2016</a:t>
            </a:r>
            <a:endParaRPr lang="en-US" sz="1600" dirty="0"/>
          </a:p>
        </p:txBody>
      </p:sp>
    </p:spTree>
    <p:extLst>
      <p:ext uri="{BB962C8B-B14F-4D97-AF65-F5344CB8AC3E}">
        <p14:creationId xmlns:p14="http://schemas.microsoft.com/office/powerpoint/2010/main" val="3041526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248" y="83054"/>
            <a:ext cx="8629789" cy="1400610"/>
          </a:xfrm>
        </p:spPr>
        <p:txBody>
          <a:bodyPr>
            <a:normAutofit/>
          </a:bodyPr>
          <a:lstStyle/>
          <a:p>
            <a:r>
              <a:rPr lang="fi-FI" sz="2800" dirty="0"/>
              <a:t>CEN Standardit, EN 16450</a:t>
            </a:r>
            <a:endParaRPr lang="en-US" sz="2800" dirty="0"/>
          </a:p>
        </p:txBody>
      </p:sp>
      <p:pic>
        <p:nvPicPr>
          <p:cNvPr id="3" name="Picture 2"/>
          <p:cNvPicPr>
            <a:picLocks noChangeAspect="1"/>
          </p:cNvPicPr>
          <p:nvPr/>
        </p:nvPicPr>
        <p:blipFill>
          <a:blip r:embed="rId2"/>
          <a:stretch>
            <a:fillRect/>
          </a:stretch>
        </p:blipFill>
        <p:spPr>
          <a:xfrm>
            <a:off x="1429753" y="532332"/>
            <a:ext cx="7092778" cy="6240543"/>
          </a:xfrm>
          <a:prstGeom prst="rect">
            <a:avLst/>
          </a:prstGeom>
        </p:spPr>
      </p:pic>
    </p:spTree>
    <p:extLst>
      <p:ext uri="{BB962C8B-B14F-4D97-AF65-F5344CB8AC3E}">
        <p14:creationId xmlns:p14="http://schemas.microsoft.com/office/powerpoint/2010/main" val="468406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248" y="83054"/>
            <a:ext cx="8629789" cy="1400610"/>
          </a:xfrm>
        </p:spPr>
        <p:txBody>
          <a:bodyPr>
            <a:normAutofit/>
          </a:bodyPr>
          <a:lstStyle/>
          <a:p>
            <a:r>
              <a:rPr lang="fi-FI" sz="2800" dirty="0"/>
              <a:t>CEN Standardit, EN 16450</a:t>
            </a:r>
            <a:endParaRPr lang="en-US" sz="2800" dirty="0"/>
          </a:p>
        </p:txBody>
      </p:sp>
      <p:pic>
        <p:nvPicPr>
          <p:cNvPr id="4" name="Picture 3"/>
          <p:cNvPicPr>
            <a:picLocks noChangeAspect="1"/>
          </p:cNvPicPr>
          <p:nvPr/>
        </p:nvPicPr>
        <p:blipFill>
          <a:blip r:embed="rId2"/>
          <a:stretch>
            <a:fillRect/>
          </a:stretch>
        </p:blipFill>
        <p:spPr>
          <a:xfrm>
            <a:off x="0" y="1007687"/>
            <a:ext cx="9726987" cy="2254923"/>
          </a:xfrm>
          <a:prstGeom prst="rect">
            <a:avLst/>
          </a:prstGeom>
        </p:spPr>
      </p:pic>
      <p:sp>
        <p:nvSpPr>
          <p:cNvPr id="5" name="TextBox 4"/>
          <p:cNvSpPr txBox="1"/>
          <p:nvPr/>
        </p:nvSpPr>
        <p:spPr>
          <a:xfrm>
            <a:off x="889686" y="3262610"/>
            <a:ext cx="6895070" cy="2031325"/>
          </a:xfrm>
          <a:prstGeom prst="rect">
            <a:avLst/>
          </a:prstGeom>
          <a:noFill/>
        </p:spPr>
        <p:txBody>
          <a:bodyPr wrap="square" rtlCol="0">
            <a:spAutoFit/>
          </a:bodyPr>
          <a:lstStyle/>
          <a:p>
            <a:r>
              <a:rPr lang="fi-FI" b="1" dirty="0" err="1"/>
              <a:t>Esim</a:t>
            </a:r>
            <a:r>
              <a:rPr lang="fi-FI" b="1" dirty="0"/>
              <a:t>:</a:t>
            </a:r>
          </a:p>
          <a:p>
            <a:r>
              <a:rPr lang="fi-FI" dirty="0"/>
              <a:t>W</a:t>
            </a:r>
            <a:r>
              <a:rPr lang="fi-FI" baseline="-25000" dirty="0"/>
              <a:t>AMS</a:t>
            </a:r>
            <a:r>
              <a:rPr lang="fi-FI" dirty="0"/>
              <a:t>(%) 10 – 15 %</a:t>
            </a:r>
            <a:endParaRPr lang="en-US" dirty="0"/>
          </a:p>
          <a:p>
            <a:pPr marL="285750" indent="-285750">
              <a:buFont typeface="Arial" panose="020B0604020202020204" pitchFamily="34" charset="0"/>
              <a:buChar char="•"/>
            </a:pPr>
            <a:r>
              <a:rPr lang="fi-FI" dirty="0"/>
              <a:t>Vähintään 2 - 3 mittausasemaa</a:t>
            </a:r>
          </a:p>
          <a:p>
            <a:pPr marL="285750" indent="-285750">
              <a:buFont typeface="Arial" panose="020B0604020202020204" pitchFamily="34" charset="0"/>
              <a:buChar char="•"/>
            </a:pPr>
            <a:r>
              <a:rPr lang="fi-FI" dirty="0"/>
              <a:t>Testaus tasaisesti vuoden aikana</a:t>
            </a:r>
          </a:p>
          <a:p>
            <a:pPr marL="285750" indent="-285750">
              <a:buFont typeface="Arial" panose="020B0604020202020204" pitchFamily="34" charset="0"/>
              <a:buChar char="•"/>
            </a:pPr>
            <a:r>
              <a:rPr lang="fi-FI" dirty="0"/>
              <a:t>Vähintään 80 onnistunutta vrk-näytettä</a:t>
            </a:r>
          </a:p>
          <a:p>
            <a:pPr marL="285750" indent="-285750">
              <a:buFont typeface="Arial" panose="020B0604020202020204" pitchFamily="34" charset="0"/>
              <a:buChar char="•"/>
            </a:pPr>
            <a:r>
              <a:rPr lang="fi-FI" dirty="0"/>
              <a:t>1 kpl AMS </a:t>
            </a:r>
            <a:r>
              <a:rPr lang="fi-FI" dirty="0" err="1"/>
              <a:t>vs</a:t>
            </a:r>
            <a:r>
              <a:rPr lang="fi-FI" dirty="0"/>
              <a:t> 1 kpl REF</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652761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333" y="1192061"/>
            <a:ext cx="9527617" cy="4524315"/>
          </a:xfrm>
          <a:prstGeom prst="rect">
            <a:avLst/>
          </a:prstGeom>
        </p:spPr>
        <p:txBody>
          <a:bodyPr wrap="square">
            <a:spAutoFit/>
          </a:bodyPr>
          <a:lstStyle/>
          <a:p>
            <a:pPr>
              <a:spcAft>
                <a:spcPts val="0"/>
              </a:spcAft>
            </a:pPr>
            <a:r>
              <a:rPr lang="fi-FI" dirty="0">
                <a:latin typeface="Calibri" panose="020F0502020204030204" pitchFamily="34" charset="0"/>
                <a:ea typeface="Calibri" panose="020F0502020204030204" pitchFamily="34" charset="0"/>
                <a:cs typeface="Times New Roman" panose="02020603050405020304" pitchFamily="18" charset="0"/>
              </a:rPr>
              <a:t>Anssi Julkunen, HSY:</a:t>
            </a:r>
          </a:p>
          <a:p>
            <a:pPr>
              <a:spcAft>
                <a:spcPts val="0"/>
              </a:spcAft>
            </a:pPr>
            <a:endParaRPr lang="fi-FI"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i-FI" dirty="0">
                <a:latin typeface="Calibri" panose="020F0502020204030204" pitchFamily="34" charset="0"/>
                <a:ea typeface="Calibri" panose="020F0502020204030204" pitchFamily="34" charset="0"/>
                <a:cs typeface="Times New Roman" panose="02020603050405020304" pitchFamily="18" charset="0"/>
              </a:rPr>
              <a:t>Taulukko 4.4 Toistuvien varmennusmittausten tarve ja määrä. </a:t>
            </a:r>
            <a:r>
              <a:rPr lang="fi-FI" dirty="0">
                <a:solidFill>
                  <a:srgbClr val="FF0000"/>
                </a:solidFill>
                <a:latin typeface="Calibri" panose="020F0502020204030204" pitchFamily="34" charset="0"/>
                <a:ea typeface="Calibri" panose="020F0502020204030204" pitchFamily="34" charset="0"/>
                <a:cs typeface="Times New Roman" panose="02020603050405020304" pitchFamily="18" charset="0"/>
              </a:rPr>
              <a:t>Riittävä määrä on tarkastelun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i-FI" dirty="0">
                <a:solidFill>
                  <a:srgbClr val="FF0000"/>
                </a:solidFill>
                <a:latin typeface="Calibri" panose="020F0502020204030204" pitchFamily="34" charset="0"/>
                <a:ea typeface="Calibri" panose="020F0502020204030204" pitchFamily="34" charset="0"/>
                <a:cs typeface="Times New Roman" panose="02020603050405020304" pitchFamily="18" charset="0"/>
              </a:rPr>
              <a:t>mukainen pienempi asemamäärä. Vähimmäismäärä on kaksi testiasemaa yhtä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i-FI" dirty="0">
                <a:solidFill>
                  <a:srgbClr val="FF0000"/>
                </a:solidFill>
                <a:latin typeface="Calibri" panose="020F0502020204030204" pitchFamily="34" charset="0"/>
                <a:ea typeface="Calibri" panose="020F0502020204030204" pitchFamily="34" charset="0"/>
                <a:cs typeface="Times New Roman" panose="02020603050405020304" pitchFamily="18" charset="0"/>
              </a:rPr>
              <a:t>ilmanlaadun mittausasemaa kohti. </a:t>
            </a:r>
            <a:r>
              <a:rPr lang="fi-FI" dirty="0">
                <a:latin typeface="Calibri" panose="020F0502020204030204" pitchFamily="34" charset="0"/>
                <a:ea typeface="Calibri" panose="020F0502020204030204" pitchFamily="34" charset="0"/>
                <a:cs typeface="Times New Roman" panose="02020603050405020304" pitchFamily="18" charset="0"/>
              </a:rPr>
              <a:t>Vähimmäismäärä on kaksi ekvivalenttisuustestiasemaa jokaista jatkuvatoimista menetelmää (AMS) kohden.</a:t>
            </a:r>
            <a:endParaRPr lang="en-US"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i-FI"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i-FI" i="1" dirty="0">
                <a:latin typeface="Calibri" panose="020F0502020204030204" pitchFamily="34" charset="0"/>
                <a:ea typeface="Calibri" panose="020F0502020204030204" pitchFamily="34" charset="0"/>
                <a:cs typeface="Times New Roman" panose="02020603050405020304" pitchFamily="18" charset="0"/>
              </a:rPr>
              <a:t>Standardin mukaan vähintään kahdella mittausverkon asemalla, joissa on sama jatkuvatoimen mittausmenetelmä tulisi olla varmennusmittaus (referenssikeräin; 80 näytettä vuodessa). Jokaisella eri menetelmällä ja kokoluokalla (PM10 ja PM2.5) tulisi olla siis vähintään kaksi keräintä. Myös eri mittausympäristöissä pitäisi tehdä jatkuvaa vertailua. Jos standardia noudatetaan kirjaimellisesti, käytännössä Suomen mittausverkoissa lähes jokaisen jatkuvatoimisen mittalaitteen rinnalla pitäisi olla referenssikeräin. Standardin tämän kohdan soveltamisesta pitäisi keskustella kansallisella tasolla. Miten määritellään mittausverkko? Kuinka monella asemalla jatkuvaa vertailua tulisi tehdä ja miten tämä käytännössä toteutetaan?</a:t>
            </a:r>
            <a:endParaRPr lang="en-US"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i-FI" dirty="0">
                <a:latin typeface="Calibri" panose="020F050202020403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1"/>
          <p:cNvSpPr>
            <a:spLocks noGrp="1"/>
          </p:cNvSpPr>
          <p:nvPr>
            <p:ph type="title"/>
          </p:nvPr>
        </p:nvSpPr>
        <p:spPr>
          <a:xfrm>
            <a:off x="661248" y="247811"/>
            <a:ext cx="8629789" cy="1400610"/>
          </a:xfrm>
        </p:spPr>
        <p:txBody>
          <a:bodyPr>
            <a:normAutofit/>
          </a:bodyPr>
          <a:lstStyle/>
          <a:p>
            <a:r>
              <a:rPr lang="fi-FI" sz="2800" dirty="0"/>
              <a:t>CEN Standardit, EN 16450</a:t>
            </a:r>
            <a:endParaRPr lang="en-US" sz="2800" dirty="0"/>
          </a:p>
        </p:txBody>
      </p:sp>
    </p:spTree>
    <p:extLst>
      <p:ext uri="{BB962C8B-B14F-4D97-AF65-F5344CB8AC3E}">
        <p14:creationId xmlns:p14="http://schemas.microsoft.com/office/powerpoint/2010/main" val="101853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3011" y="1788285"/>
            <a:ext cx="8629789" cy="1400610"/>
          </a:xfrm>
        </p:spPr>
        <p:txBody>
          <a:bodyPr/>
          <a:lstStyle/>
          <a:p>
            <a:r>
              <a:rPr lang="fi-FI" dirty="0" err="1"/>
              <a:t>Direktivit</a:t>
            </a:r>
            <a:endParaRPr lang="en-US" dirty="0"/>
          </a:p>
        </p:txBody>
      </p:sp>
    </p:spTree>
    <p:extLst>
      <p:ext uri="{BB962C8B-B14F-4D97-AF65-F5344CB8AC3E}">
        <p14:creationId xmlns:p14="http://schemas.microsoft.com/office/powerpoint/2010/main" val="3892951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65628" y="468728"/>
            <a:ext cx="8547333" cy="7699915"/>
          </a:xfrm>
          <a:prstGeom prst="rect">
            <a:avLst/>
          </a:prstGeom>
        </p:spPr>
      </p:pic>
    </p:spTree>
    <p:extLst>
      <p:ext uri="{BB962C8B-B14F-4D97-AF65-F5344CB8AC3E}">
        <p14:creationId xmlns:p14="http://schemas.microsoft.com/office/powerpoint/2010/main" val="1083759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3011" y="1788285"/>
            <a:ext cx="8629789" cy="1400610"/>
          </a:xfrm>
        </p:spPr>
        <p:txBody>
          <a:bodyPr/>
          <a:lstStyle/>
          <a:p>
            <a:r>
              <a:rPr lang="fi-FI" dirty="0"/>
              <a:t>AQUILA</a:t>
            </a:r>
            <a:endParaRPr lang="en-US" dirty="0"/>
          </a:p>
        </p:txBody>
      </p:sp>
    </p:spTree>
    <p:extLst>
      <p:ext uri="{BB962C8B-B14F-4D97-AF65-F5344CB8AC3E}">
        <p14:creationId xmlns:p14="http://schemas.microsoft.com/office/powerpoint/2010/main" val="237316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045" y="337752"/>
            <a:ext cx="8629789" cy="1400610"/>
          </a:xfrm>
        </p:spPr>
        <p:txBody>
          <a:bodyPr/>
          <a:lstStyle/>
          <a:p>
            <a:r>
              <a:rPr lang="fi-FI" dirty="0"/>
              <a:t>AQUILA</a:t>
            </a:r>
            <a:endParaRPr lang="en-US" dirty="0"/>
          </a:p>
        </p:txBody>
      </p:sp>
      <p:sp>
        <p:nvSpPr>
          <p:cNvPr id="4" name="TextBox 3"/>
          <p:cNvSpPr txBox="1"/>
          <p:nvPr/>
        </p:nvSpPr>
        <p:spPr>
          <a:xfrm>
            <a:off x="5025081" y="337752"/>
            <a:ext cx="4681866" cy="3662541"/>
          </a:xfrm>
          <a:prstGeom prst="rect">
            <a:avLst/>
          </a:prstGeom>
          <a:noFill/>
        </p:spPr>
        <p:txBody>
          <a:bodyPr wrap="square" rtlCol="0">
            <a:spAutoFit/>
          </a:bodyPr>
          <a:lstStyle/>
          <a:p>
            <a:r>
              <a:rPr lang="fi-FI" dirty="0"/>
              <a:t>	</a:t>
            </a:r>
            <a:r>
              <a:rPr lang="fi-FI" sz="3200" dirty="0"/>
              <a:t>	</a:t>
            </a:r>
            <a:r>
              <a:rPr lang="fi-FI" sz="3200" dirty="0" err="1"/>
              <a:t>Structure</a:t>
            </a:r>
            <a:endParaRPr lang="fi-FI" sz="3200" dirty="0"/>
          </a:p>
          <a:p>
            <a:endParaRPr lang="fi-FI" sz="2000" dirty="0"/>
          </a:p>
          <a:p>
            <a:pPr marL="285750" indent="-285750">
              <a:buFont typeface="Arial" panose="020B0604020202020204" pitchFamily="34" charset="0"/>
              <a:buChar char="•"/>
            </a:pPr>
            <a:r>
              <a:rPr lang="fi-FI" sz="2000" dirty="0" err="1"/>
              <a:t>Steering</a:t>
            </a:r>
            <a:r>
              <a:rPr lang="fi-FI" sz="2000" dirty="0"/>
              <a:t> </a:t>
            </a:r>
            <a:r>
              <a:rPr lang="fi-FI" sz="2000" dirty="0" err="1"/>
              <a:t>committee</a:t>
            </a:r>
            <a:r>
              <a:rPr lang="fi-FI" sz="2000" dirty="0"/>
              <a:t>: </a:t>
            </a:r>
            <a:r>
              <a:rPr lang="fi-FI" sz="2000" dirty="0" err="1"/>
              <a:t>chair</a:t>
            </a:r>
            <a:r>
              <a:rPr lang="fi-FI" sz="2000" dirty="0"/>
              <a:t>, </a:t>
            </a:r>
            <a:r>
              <a:rPr lang="fi-FI" sz="2000" dirty="0" err="1"/>
              <a:t>vice</a:t>
            </a:r>
            <a:r>
              <a:rPr lang="fi-FI" sz="2000" dirty="0"/>
              <a:t> </a:t>
            </a:r>
            <a:r>
              <a:rPr lang="fi-FI" sz="2000" dirty="0" err="1"/>
              <a:t>chair</a:t>
            </a:r>
            <a:r>
              <a:rPr lang="fi-FI" sz="2000" dirty="0"/>
              <a:t> and </a:t>
            </a:r>
            <a:r>
              <a:rPr lang="fi-FI" sz="2000" dirty="0" err="1"/>
              <a:t>co-chairs</a:t>
            </a:r>
            <a:endParaRPr lang="fi-FI" sz="2000" dirty="0"/>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err="1"/>
              <a:t>Election</a:t>
            </a:r>
            <a:r>
              <a:rPr lang="fi-FI" sz="2000" dirty="0"/>
              <a:t> of </a:t>
            </a:r>
            <a:r>
              <a:rPr lang="fi-FI" sz="2000" dirty="0" err="1"/>
              <a:t>vice</a:t>
            </a:r>
            <a:r>
              <a:rPr lang="fi-FI" sz="2000" dirty="0"/>
              <a:t> </a:t>
            </a:r>
            <a:r>
              <a:rPr lang="fi-FI" sz="2000" dirty="0" err="1"/>
              <a:t>chair</a:t>
            </a:r>
            <a:r>
              <a:rPr lang="fi-FI" sz="2000" dirty="0"/>
              <a:t> (4 </a:t>
            </a:r>
            <a:r>
              <a:rPr lang="fi-FI" sz="2000" dirty="0" err="1"/>
              <a:t>years</a:t>
            </a:r>
            <a:r>
              <a:rPr lang="fi-FI" sz="2000" dirty="0"/>
              <a:t>)</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err="1"/>
              <a:t>Co-chair</a:t>
            </a:r>
            <a:r>
              <a:rPr lang="fi-FI" sz="2000" dirty="0"/>
              <a:t>: DG-ENV, JRC-IES (4 </a:t>
            </a:r>
            <a:r>
              <a:rPr lang="fi-FI" sz="2000" dirty="0" err="1"/>
              <a:t>years</a:t>
            </a:r>
            <a:r>
              <a:rPr lang="fi-FI" sz="2000" dirty="0"/>
              <a:t>)</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err="1"/>
              <a:t>Secretariat</a:t>
            </a:r>
            <a:r>
              <a:rPr lang="fi-FI" sz="2000" dirty="0"/>
              <a:t>: JRC-IES</a:t>
            </a:r>
            <a:endParaRPr lang="en-US" sz="2000" dirty="0"/>
          </a:p>
        </p:txBody>
      </p:sp>
      <p:graphicFrame>
        <p:nvGraphicFramePr>
          <p:cNvPr id="5" name="Diagram 4"/>
          <p:cNvGraphicFramePr/>
          <p:nvPr>
            <p:extLst>
              <p:ext uri="{D42A27DB-BD31-4B8C-83A1-F6EECF244321}">
                <p14:modId xmlns:p14="http://schemas.microsoft.com/office/powerpoint/2010/main" val="3561877523"/>
              </p:ext>
            </p:extLst>
          </p:nvPr>
        </p:nvGraphicFramePr>
        <p:xfrm>
          <a:off x="3303373" y="4362404"/>
          <a:ext cx="6403574" cy="2958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0" y="1114744"/>
            <a:ext cx="5263980" cy="3247660"/>
          </a:xfrm>
          <a:prstGeom prst="rect">
            <a:avLst/>
          </a:prstGeom>
        </p:spPr>
      </p:pic>
    </p:spTree>
    <p:extLst>
      <p:ext uri="{BB962C8B-B14F-4D97-AF65-F5344CB8AC3E}">
        <p14:creationId xmlns:p14="http://schemas.microsoft.com/office/powerpoint/2010/main" val="3195532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58" y="0"/>
            <a:ext cx="8629789" cy="1400610"/>
          </a:xfrm>
        </p:spPr>
        <p:txBody>
          <a:bodyPr/>
          <a:lstStyle/>
          <a:p>
            <a:r>
              <a:rPr lang="fi-FI" dirty="0"/>
              <a:t>AQUILA</a:t>
            </a:r>
            <a:endParaRPr lang="en-US" dirty="0"/>
          </a:p>
        </p:txBody>
      </p:sp>
      <p:pic>
        <p:nvPicPr>
          <p:cNvPr id="3" name="Picture 2"/>
          <p:cNvPicPr>
            <a:picLocks noChangeAspect="1"/>
          </p:cNvPicPr>
          <p:nvPr/>
        </p:nvPicPr>
        <p:blipFill>
          <a:blip r:embed="rId2"/>
          <a:stretch>
            <a:fillRect/>
          </a:stretch>
        </p:blipFill>
        <p:spPr>
          <a:xfrm>
            <a:off x="754841" y="1084253"/>
            <a:ext cx="8919221" cy="5974598"/>
          </a:xfrm>
          <a:prstGeom prst="rect">
            <a:avLst/>
          </a:prstGeom>
        </p:spPr>
      </p:pic>
    </p:spTree>
    <p:extLst>
      <p:ext uri="{BB962C8B-B14F-4D97-AF65-F5344CB8AC3E}">
        <p14:creationId xmlns:p14="http://schemas.microsoft.com/office/powerpoint/2010/main" val="2910593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847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504" y="842708"/>
            <a:ext cx="8229600" cy="569912"/>
          </a:xfrm>
        </p:spPr>
        <p:txBody>
          <a:bodyPr/>
          <a:lstStyle/>
          <a:p>
            <a:r>
              <a:rPr lang="fi-FI" sz="2000" dirty="0"/>
              <a:t>		TA </a:t>
            </a:r>
            <a:r>
              <a:rPr lang="fi-FI" sz="2000" dirty="0" err="1"/>
              <a:t>reports</a:t>
            </a:r>
            <a:r>
              <a:rPr lang="fi-FI" sz="2000" dirty="0"/>
              <a:t> ENXXXx:2012-</a:t>
            </a:r>
            <a:endParaRPr lang="en-US" sz="2000" dirty="0"/>
          </a:p>
        </p:txBody>
      </p:sp>
      <p:sp>
        <p:nvSpPr>
          <p:cNvPr id="4" name="Date Placeholder 3"/>
          <p:cNvSpPr>
            <a:spLocks noGrp="1"/>
          </p:cNvSpPr>
          <p:nvPr>
            <p:ph type="dt" sz="half" idx="10"/>
          </p:nvPr>
        </p:nvSpPr>
        <p:spPr/>
        <p:txBody>
          <a:bodyPr/>
          <a:lstStyle/>
          <a:p>
            <a:pPr>
              <a:defRPr/>
            </a:pPr>
            <a:fld id="{0B2CB856-26E2-4924-8396-494027F06311}" type="datetime1">
              <a:rPr lang="en-GB" smtClean="0"/>
              <a:pPr>
                <a:defRPr/>
              </a:pPr>
              <a:t>12/05/2017</a:t>
            </a:fld>
            <a:endParaRPr lang="fi-FI"/>
          </a:p>
        </p:txBody>
      </p:sp>
      <p:sp>
        <p:nvSpPr>
          <p:cNvPr id="5" name="Footer Placeholder 4"/>
          <p:cNvSpPr>
            <a:spLocks noGrp="1"/>
          </p:cNvSpPr>
          <p:nvPr>
            <p:ph type="ftr" sz="quarter" idx="11"/>
          </p:nvPr>
        </p:nvSpPr>
        <p:spPr/>
        <p:txBody>
          <a:bodyPr/>
          <a:lstStyle/>
          <a:p>
            <a:pPr>
              <a:defRPr/>
            </a:pPr>
            <a:r>
              <a:rPr lang="fi-FI"/>
              <a:t>Finnish Meteorological Institute</a:t>
            </a:r>
          </a:p>
        </p:txBody>
      </p:sp>
      <p:sp>
        <p:nvSpPr>
          <p:cNvPr id="6" name="Slide Number Placeholder 5"/>
          <p:cNvSpPr>
            <a:spLocks noGrp="1"/>
          </p:cNvSpPr>
          <p:nvPr>
            <p:ph type="sldNum" sz="quarter" idx="12"/>
          </p:nvPr>
        </p:nvSpPr>
        <p:spPr/>
        <p:txBody>
          <a:bodyPr/>
          <a:lstStyle/>
          <a:p>
            <a:pPr>
              <a:defRPr/>
            </a:pPr>
            <a:fld id="{D25CFB3A-36BA-48D7-B6B5-E35F3E9EF40D}" type="slidenum">
              <a:rPr lang="fi-FI" smtClean="0"/>
              <a:pPr>
                <a:defRPr/>
              </a:pPr>
              <a:t>25</a:t>
            </a:fld>
            <a:endParaRPr lang="fi-FI"/>
          </a:p>
        </p:txBody>
      </p:sp>
      <p:pic>
        <p:nvPicPr>
          <p:cNvPr id="7" name="Picture 6"/>
          <p:cNvPicPr>
            <a:picLocks noChangeAspect="1"/>
          </p:cNvPicPr>
          <p:nvPr/>
        </p:nvPicPr>
        <p:blipFill>
          <a:blip r:embed="rId2"/>
          <a:stretch>
            <a:fillRect/>
          </a:stretch>
        </p:blipFill>
        <p:spPr>
          <a:xfrm>
            <a:off x="466959" y="1427996"/>
            <a:ext cx="4483893" cy="5240883"/>
          </a:xfrm>
          <a:prstGeom prst="rect">
            <a:avLst/>
          </a:prstGeom>
        </p:spPr>
      </p:pic>
      <p:pic>
        <p:nvPicPr>
          <p:cNvPr id="8" name="Picture 7"/>
          <p:cNvPicPr>
            <a:picLocks noChangeAspect="1"/>
          </p:cNvPicPr>
          <p:nvPr/>
        </p:nvPicPr>
        <p:blipFill>
          <a:blip r:embed="rId3"/>
          <a:stretch>
            <a:fillRect/>
          </a:stretch>
        </p:blipFill>
        <p:spPr>
          <a:xfrm>
            <a:off x="5021834" y="2060849"/>
            <a:ext cx="4464251" cy="3206480"/>
          </a:xfrm>
          <a:prstGeom prst="rect">
            <a:avLst/>
          </a:prstGeom>
        </p:spPr>
      </p:pic>
    </p:spTree>
    <p:extLst>
      <p:ext uri="{BB962C8B-B14F-4D97-AF65-F5344CB8AC3E}">
        <p14:creationId xmlns:p14="http://schemas.microsoft.com/office/powerpoint/2010/main" val="286561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393" y="692696"/>
            <a:ext cx="8229600" cy="569912"/>
          </a:xfrm>
        </p:spPr>
        <p:txBody>
          <a:bodyPr/>
          <a:lstStyle/>
          <a:p>
            <a:r>
              <a:rPr lang="en-US" sz="2000" dirty="0"/>
              <a:t>		Equivalence reports</a:t>
            </a:r>
            <a:br>
              <a:rPr lang="en-US" sz="2000" dirty="0"/>
            </a:br>
            <a:endParaRPr lang="en-US" sz="2000" dirty="0"/>
          </a:p>
        </p:txBody>
      </p:sp>
      <p:sp>
        <p:nvSpPr>
          <p:cNvPr id="4" name="Date Placeholder 3"/>
          <p:cNvSpPr>
            <a:spLocks noGrp="1"/>
          </p:cNvSpPr>
          <p:nvPr>
            <p:ph type="dt" sz="half" idx="10"/>
          </p:nvPr>
        </p:nvSpPr>
        <p:spPr/>
        <p:txBody>
          <a:bodyPr/>
          <a:lstStyle/>
          <a:p>
            <a:pPr>
              <a:defRPr/>
            </a:pPr>
            <a:fld id="{0B2CB856-26E2-4924-8396-494027F06311}" type="datetime1">
              <a:rPr lang="en-GB" smtClean="0"/>
              <a:pPr>
                <a:defRPr/>
              </a:pPr>
              <a:t>12/05/2017</a:t>
            </a:fld>
            <a:endParaRPr lang="fi-FI"/>
          </a:p>
        </p:txBody>
      </p:sp>
      <p:sp>
        <p:nvSpPr>
          <p:cNvPr id="5" name="Footer Placeholder 4"/>
          <p:cNvSpPr>
            <a:spLocks noGrp="1"/>
          </p:cNvSpPr>
          <p:nvPr>
            <p:ph type="ftr" sz="quarter" idx="11"/>
          </p:nvPr>
        </p:nvSpPr>
        <p:spPr/>
        <p:txBody>
          <a:bodyPr/>
          <a:lstStyle/>
          <a:p>
            <a:pPr>
              <a:defRPr/>
            </a:pPr>
            <a:r>
              <a:rPr lang="fi-FI"/>
              <a:t>Finnish Meteorological Institute</a:t>
            </a:r>
          </a:p>
        </p:txBody>
      </p:sp>
      <p:sp>
        <p:nvSpPr>
          <p:cNvPr id="6" name="Slide Number Placeholder 5"/>
          <p:cNvSpPr>
            <a:spLocks noGrp="1"/>
          </p:cNvSpPr>
          <p:nvPr>
            <p:ph type="sldNum" sz="quarter" idx="12"/>
          </p:nvPr>
        </p:nvSpPr>
        <p:spPr/>
        <p:txBody>
          <a:bodyPr/>
          <a:lstStyle/>
          <a:p>
            <a:pPr>
              <a:defRPr/>
            </a:pPr>
            <a:fld id="{D25CFB3A-36BA-48D7-B6B5-E35F3E9EF40D}" type="slidenum">
              <a:rPr lang="fi-FI" smtClean="0"/>
              <a:pPr>
                <a:defRPr/>
              </a:pPr>
              <a:t>26</a:t>
            </a:fld>
            <a:endParaRPr lang="fi-FI"/>
          </a:p>
        </p:txBody>
      </p:sp>
      <p:graphicFrame>
        <p:nvGraphicFramePr>
          <p:cNvPr id="9" name="Table 8"/>
          <p:cNvGraphicFramePr>
            <a:graphicFrameLocks noGrp="1"/>
          </p:cNvGraphicFramePr>
          <p:nvPr>
            <p:extLst>
              <p:ext uri="{D42A27DB-BD31-4B8C-83A1-F6EECF244321}">
                <p14:modId xmlns:p14="http://schemas.microsoft.com/office/powerpoint/2010/main" val="1925459024"/>
              </p:ext>
            </p:extLst>
          </p:nvPr>
        </p:nvGraphicFramePr>
        <p:xfrm>
          <a:off x="1061393" y="1039622"/>
          <a:ext cx="7723002" cy="5585017"/>
        </p:xfrm>
        <a:graphic>
          <a:graphicData uri="http://schemas.openxmlformats.org/drawingml/2006/table">
            <a:tbl>
              <a:tblPr firstRow="1" firstCol="1" bandRow="1">
                <a:tableStyleId>{5C22544A-7EE6-4342-B048-85BDC9FD1C3A}</a:tableStyleId>
              </a:tblPr>
              <a:tblGrid>
                <a:gridCol w="1180075">
                  <a:extLst>
                    <a:ext uri="{9D8B030D-6E8A-4147-A177-3AD203B41FA5}">
                      <a16:colId xmlns:a16="http://schemas.microsoft.com/office/drawing/2014/main" val="20000"/>
                    </a:ext>
                  </a:extLst>
                </a:gridCol>
                <a:gridCol w="1530700">
                  <a:extLst>
                    <a:ext uri="{9D8B030D-6E8A-4147-A177-3AD203B41FA5}">
                      <a16:colId xmlns:a16="http://schemas.microsoft.com/office/drawing/2014/main" val="20001"/>
                    </a:ext>
                  </a:extLst>
                </a:gridCol>
                <a:gridCol w="1041060">
                  <a:extLst>
                    <a:ext uri="{9D8B030D-6E8A-4147-A177-3AD203B41FA5}">
                      <a16:colId xmlns:a16="http://schemas.microsoft.com/office/drawing/2014/main" val="20002"/>
                    </a:ext>
                  </a:extLst>
                </a:gridCol>
                <a:gridCol w="1127558">
                  <a:extLst>
                    <a:ext uri="{9D8B030D-6E8A-4147-A177-3AD203B41FA5}">
                      <a16:colId xmlns:a16="http://schemas.microsoft.com/office/drawing/2014/main" val="20003"/>
                    </a:ext>
                  </a:extLst>
                </a:gridCol>
                <a:gridCol w="1129103">
                  <a:extLst>
                    <a:ext uri="{9D8B030D-6E8A-4147-A177-3AD203B41FA5}">
                      <a16:colId xmlns:a16="http://schemas.microsoft.com/office/drawing/2014/main" val="20004"/>
                    </a:ext>
                  </a:extLst>
                </a:gridCol>
                <a:gridCol w="956107">
                  <a:extLst>
                    <a:ext uri="{9D8B030D-6E8A-4147-A177-3AD203B41FA5}">
                      <a16:colId xmlns:a16="http://schemas.microsoft.com/office/drawing/2014/main" val="20005"/>
                    </a:ext>
                  </a:extLst>
                </a:gridCol>
                <a:gridCol w="758399">
                  <a:extLst>
                    <a:ext uri="{9D8B030D-6E8A-4147-A177-3AD203B41FA5}">
                      <a16:colId xmlns:a16="http://schemas.microsoft.com/office/drawing/2014/main" val="20006"/>
                    </a:ext>
                  </a:extLst>
                </a:gridCol>
              </a:tblGrid>
              <a:tr h="373556">
                <a:tc>
                  <a:txBody>
                    <a:bodyPr/>
                    <a:lstStyle/>
                    <a:p>
                      <a:pPr>
                        <a:lnSpc>
                          <a:spcPct val="107000"/>
                        </a:lnSpc>
                        <a:spcAft>
                          <a:spcPts val="800"/>
                        </a:spcAft>
                      </a:pPr>
                      <a:r>
                        <a:rPr lang="en-US" sz="800" dirty="0">
                          <a:effectLst/>
                        </a:rPr>
                        <a:t>Manufacturer</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Product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Components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tabLst>
                          <a:tab pos="297180" algn="l"/>
                        </a:tabLst>
                      </a:pPr>
                      <a:r>
                        <a:rPr lang="en-US" sz="800">
                          <a:effectLst/>
                        </a:rPr>
                        <a:t>	Test laboratory/MS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Standard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DoE checked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Notes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0"/>
                  </a:ext>
                </a:extLst>
              </a:tr>
              <a:tr h="750790">
                <a:tc>
                  <a:txBody>
                    <a:bodyPr/>
                    <a:lstStyle/>
                    <a:p>
                      <a:pPr>
                        <a:lnSpc>
                          <a:spcPct val="107000"/>
                        </a:lnSpc>
                        <a:spcAft>
                          <a:spcPts val="800"/>
                        </a:spcAft>
                      </a:pPr>
                      <a:r>
                        <a:rPr lang="en-US" sz="800" dirty="0" err="1">
                          <a:effectLst/>
                        </a:rPr>
                        <a:t>Comde-Derenda</a:t>
                      </a:r>
                      <a:r>
                        <a:rPr lang="en-US" sz="800" dirty="0">
                          <a:effectLst/>
                        </a:rPr>
                        <a:t> GmbH</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2"/>
                        </a:rPr>
                        <a:t>Air Pollution Monitor 2 (APM-2)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 </a:t>
                      </a:r>
                      <a:endParaRPr lang="en-US" sz="900">
                        <a:effectLst/>
                      </a:endParaRPr>
                    </a:p>
                    <a:p>
                      <a:pPr>
                        <a:lnSpc>
                          <a:spcPct val="107000"/>
                        </a:lnSpc>
                        <a:spcAft>
                          <a:spcPts val="800"/>
                        </a:spcAft>
                      </a:pPr>
                      <a:r>
                        <a:rPr lang="en-US" sz="800">
                          <a:effectLst/>
                        </a:rPr>
                        <a:t>PM 10, </a:t>
                      </a:r>
                      <a:endParaRPr lang="en-US" sz="900">
                        <a:effectLst/>
                      </a:endParaRPr>
                    </a:p>
                    <a:p>
                      <a:pPr>
                        <a:lnSpc>
                          <a:spcPct val="107000"/>
                        </a:lnSpc>
                        <a:spcAft>
                          <a:spcPts val="800"/>
                        </a:spcAft>
                      </a:pPr>
                      <a:r>
                        <a:rPr lang="en-US" sz="800">
                          <a:effectLst/>
                        </a:rPr>
                        <a:t>PM 2.5,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a:t>
                      </a:r>
                      <a:endParaRPr lang="en-US" sz="900">
                        <a:effectLst/>
                      </a:endParaRPr>
                    </a:p>
                    <a:p>
                      <a:pPr>
                        <a:lnSpc>
                          <a:spcPct val="107000"/>
                        </a:lnSpc>
                        <a:spcAft>
                          <a:spcPts val="800"/>
                        </a:spcAft>
                      </a:pPr>
                      <a:r>
                        <a:rPr lang="en-US" sz="800">
                          <a:effectLst/>
                        </a:rPr>
                        <a:t>EN12341:1998</a:t>
                      </a:r>
                      <a:endParaRPr lang="en-US" sz="900">
                        <a:effectLst/>
                      </a:endParaRPr>
                    </a:p>
                    <a:p>
                      <a:pPr>
                        <a:lnSpc>
                          <a:spcPct val="107000"/>
                        </a:lnSpc>
                        <a:spcAft>
                          <a:spcPts val="800"/>
                        </a:spcAft>
                      </a:pPr>
                      <a:r>
                        <a:rPr lang="en-US" sz="800">
                          <a:effectLst/>
                        </a:rPr>
                        <a:t>EN14907:2005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a:t>
                      </a:r>
                      <a:endParaRPr lang="en-US" sz="900">
                        <a:effectLst/>
                      </a:endParaRPr>
                    </a:p>
                    <a:p>
                      <a:pPr>
                        <a:lnSpc>
                          <a:spcPct val="107000"/>
                        </a:lnSpc>
                        <a:spcAft>
                          <a:spcPts val="800"/>
                        </a:spcAft>
                      </a:pPr>
                      <a:r>
                        <a:rPr lang="en-US" sz="800">
                          <a:effectLst/>
                        </a:rPr>
                        <a:t>No check</a:t>
                      </a:r>
                      <a:endParaRPr lang="en-US" sz="900">
                        <a:effectLst/>
                      </a:endParaRPr>
                    </a:p>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dirty="0">
                          <a:effectLst/>
                        </a:rPr>
                        <a:t> </a:t>
                      </a:r>
                      <a:endParaRPr lang="en-US" sz="900" dirty="0">
                        <a:effectLst/>
                      </a:endParaRPr>
                    </a:p>
                    <a:p>
                      <a:pPr>
                        <a:lnSpc>
                          <a:spcPct val="107000"/>
                        </a:lnSpc>
                        <a:spcAft>
                          <a:spcPts val="800"/>
                        </a:spcAft>
                      </a:pPr>
                      <a:r>
                        <a:rPr lang="en-US" sz="800" dirty="0">
                          <a:effectLst/>
                        </a:rPr>
                        <a:t>Pass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1"/>
                  </a:ext>
                </a:extLst>
              </a:tr>
              <a:tr h="214627">
                <a:tc>
                  <a:txBody>
                    <a:bodyPr/>
                    <a:lstStyle/>
                    <a:p>
                      <a:pPr>
                        <a:lnSpc>
                          <a:spcPct val="107000"/>
                        </a:lnSpc>
                        <a:spcAft>
                          <a:spcPts val="800"/>
                        </a:spcAft>
                      </a:pPr>
                      <a:r>
                        <a:rPr lang="en-US" sz="800">
                          <a:effectLst/>
                        </a:rPr>
                        <a:t>DURAG GmbH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3"/>
                        </a:rPr>
                        <a:t>F 701-20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2.5,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EN14907:2005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2"/>
                  </a:ext>
                </a:extLst>
              </a:tr>
              <a:tr h="214627">
                <a:tc>
                  <a:txBody>
                    <a:bodyPr/>
                    <a:lstStyle/>
                    <a:p>
                      <a:pPr>
                        <a:lnSpc>
                          <a:spcPct val="107000"/>
                        </a:lnSpc>
                        <a:spcAft>
                          <a:spcPts val="800"/>
                        </a:spcAft>
                      </a:pPr>
                      <a:r>
                        <a:rPr lang="en-US" sz="800">
                          <a:effectLst/>
                        </a:rPr>
                        <a:t>DURAG GmbH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3"/>
                        </a:rPr>
                        <a:t>F 701-20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EN12341:1998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3"/>
                  </a:ext>
                </a:extLst>
              </a:tr>
              <a:tr h="214627">
                <a:tc>
                  <a:txBody>
                    <a:bodyPr/>
                    <a:lstStyle/>
                    <a:p>
                      <a:pPr>
                        <a:lnSpc>
                          <a:spcPct val="107000"/>
                        </a:lnSpc>
                        <a:spcAft>
                          <a:spcPts val="800"/>
                        </a:spcAft>
                      </a:pPr>
                      <a:r>
                        <a:rPr lang="en-US" sz="800">
                          <a:effectLst/>
                        </a:rPr>
                        <a:t>Ecotech Pty Ltd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4"/>
                        </a:rPr>
                        <a:t>Spirant BAM 1000 PM10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EN12341:1998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4"/>
                  </a:ext>
                </a:extLst>
              </a:tr>
              <a:tr h="214627">
                <a:tc>
                  <a:txBody>
                    <a:bodyPr/>
                    <a:lstStyle/>
                    <a:p>
                      <a:pPr>
                        <a:lnSpc>
                          <a:spcPct val="107000"/>
                        </a:lnSpc>
                        <a:spcAft>
                          <a:spcPts val="800"/>
                        </a:spcAft>
                      </a:pPr>
                      <a:r>
                        <a:rPr lang="en-US" sz="800">
                          <a:effectLst/>
                        </a:rPr>
                        <a:t>Ecotech Pty Ltd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5"/>
                        </a:rPr>
                        <a:t>Spirant BAM 1100 PM25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2.5,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EN14907:2005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5"/>
                  </a:ext>
                </a:extLst>
              </a:tr>
              <a:tr h="631505">
                <a:tc>
                  <a:txBody>
                    <a:bodyPr/>
                    <a:lstStyle/>
                    <a:p>
                      <a:pPr>
                        <a:lnSpc>
                          <a:spcPct val="107000"/>
                        </a:lnSpc>
                        <a:spcAft>
                          <a:spcPts val="800"/>
                        </a:spcAft>
                      </a:pPr>
                      <a:r>
                        <a:rPr lang="en-US" sz="800">
                          <a:effectLst/>
                        </a:rPr>
                        <a:t>FAI Instruments s.r.l.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b="1" u="sng" dirty="0">
                          <a:effectLst/>
                          <a:hlinkClick r:id="rId6"/>
                        </a:rPr>
                        <a:t>SWAM 5a Dual Channel Monitor </a:t>
                      </a:r>
                      <a:br>
                        <a:rPr lang="en-US" sz="800" b="1" u="sng" dirty="0">
                          <a:effectLst/>
                          <a:hlinkClick r:id="rId6"/>
                        </a:rPr>
                      </a:br>
                      <a:r>
                        <a:rPr lang="en-US" sz="800" b="1" u="sng" dirty="0" err="1">
                          <a:effectLst/>
                          <a:hlinkClick r:id="rId6"/>
                        </a:rPr>
                        <a:t>für</a:t>
                      </a:r>
                      <a:r>
                        <a:rPr lang="en-US" sz="800" b="1" u="sng" dirty="0">
                          <a:effectLst/>
                          <a:hlinkClick r:id="rId6"/>
                        </a:rPr>
                        <a:t> PM10 und PM2,5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b="1" dirty="0">
                          <a:effectLst/>
                        </a:rPr>
                        <a:t>PM 10, PM 2.5,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b="1" dirty="0">
                          <a:effectLst/>
                        </a:rPr>
                        <a:t>TYV</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b="1" dirty="0">
                          <a:effectLst/>
                        </a:rPr>
                        <a:t>EN12341:1998</a:t>
                      </a:r>
                      <a:endParaRPr lang="en-US" sz="900" b="1" dirty="0">
                        <a:effectLst/>
                      </a:endParaRPr>
                    </a:p>
                    <a:p>
                      <a:pPr>
                        <a:lnSpc>
                          <a:spcPct val="107000"/>
                        </a:lnSpc>
                        <a:spcAft>
                          <a:spcPts val="800"/>
                        </a:spcAft>
                      </a:pPr>
                      <a:r>
                        <a:rPr lang="en-US" sz="800" b="1" dirty="0">
                          <a:effectLst/>
                        </a:rPr>
                        <a:t>EN14907:2005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b="1" dirty="0">
                          <a:effectLst/>
                        </a:rPr>
                        <a:t>Yes/MCERT</a:t>
                      </a:r>
                      <a:endParaRPr lang="en-US" sz="900" b="1" dirty="0">
                        <a:effectLst/>
                      </a:endParaRPr>
                    </a:p>
                    <a:p>
                      <a:pPr>
                        <a:lnSpc>
                          <a:spcPct val="107000"/>
                        </a:lnSpc>
                        <a:spcAft>
                          <a:spcPts val="800"/>
                        </a:spcAft>
                      </a:pPr>
                      <a:r>
                        <a:rPr lang="en-US" sz="800" b="1" dirty="0">
                          <a:effectLst/>
                        </a:rPr>
                        <a:t>Daily &amp; hourly mode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b="1" dirty="0">
                          <a:effectLst/>
                        </a:rPr>
                        <a:t>Approved</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6"/>
                  </a:ext>
                </a:extLst>
              </a:tr>
              <a:tr h="476478">
                <a:tc>
                  <a:txBody>
                    <a:bodyPr/>
                    <a:lstStyle/>
                    <a:p>
                      <a:pPr>
                        <a:lnSpc>
                          <a:spcPct val="107000"/>
                        </a:lnSpc>
                        <a:spcAft>
                          <a:spcPts val="800"/>
                        </a:spcAft>
                      </a:pPr>
                      <a:r>
                        <a:rPr lang="en-US" sz="800">
                          <a:effectLst/>
                        </a:rPr>
                        <a:t>HORIBA Europe GmbH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7"/>
                        </a:rPr>
                        <a:t>APDA-371 mit</a:t>
                      </a:r>
                      <a:br>
                        <a:rPr lang="en-US" sz="800" u="sng">
                          <a:effectLst/>
                          <a:hlinkClick r:id="rId7"/>
                        </a:rPr>
                      </a:br>
                      <a:r>
                        <a:rPr lang="en-US" sz="800" u="sng">
                          <a:effectLst/>
                          <a:hlinkClick r:id="rId7"/>
                        </a:rPr>
                        <a:t>PM2,5-Vorabscheider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2.5,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a:t>
                      </a:r>
                      <a:endParaRPr lang="en-US" sz="900">
                        <a:effectLst/>
                      </a:endParaRPr>
                    </a:p>
                    <a:p>
                      <a:pPr>
                        <a:lnSpc>
                          <a:spcPct val="107000"/>
                        </a:lnSpc>
                        <a:spcAft>
                          <a:spcPts val="800"/>
                        </a:spcAft>
                      </a:pPr>
                      <a:r>
                        <a:rPr lang="en-US" sz="800">
                          <a:effectLst/>
                        </a:rPr>
                        <a:t>EN14907:2005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a:t>
                      </a:r>
                      <a:endParaRPr lang="en-US" sz="900">
                        <a:effectLst/>
                      </a:endParaRPr>
                    </a:p>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a:t>
                      </a:r>
                      <a:endParaRPr lang="en-US" sz="900">
                        <a:effectLst/>
                      </a:endParaRPr>
                    </a:p>
                    <a:p>
                      <a:pPr>
                        <a:lnSpc>
                          <a:spcPct val="107000"/>
                        </a:lnSpc>
                        <a:spcAft>
                          <a:spcPts val="800"/>
                        </a:spcAft>
                      </a:pPr>
                      <a:r>
                        <a:rPr lang="en-US" sz="800">
                          <a:effectLst/>
                        </a:rPr>
                        <a:t>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7"/>
                  </a:ext>
                </a:extLst>
              </a:tr>
              <a:tr h="476478">
                <a:tc>
                  <a:txBody>
                    <a:bodyPr/>
                    <a:lstStyle/>
                    <a:p>
                      <a:pPr>
                        <a:lnSpc>
                          <a:spcPct val="107000"/>
                        </a:lnSpc>
                        <a:spcAft>
                          <a:spcPts val="800"/>
                        </a:spcAft>
                      </a:pPr>
                      <a:r>
                        <a:rPr lang="en-US" sz="800">
                          <a:effectLst/>
                        </a:rPr>
                        <a:t>HORIBA Europe GmbH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8"/>
                        </a:rPr>
                        <a:t>APDA-371 mit</a:t>
                      </a:r>
                      <a:br>
                        <a:rPr lang="en-US" sz="800" u="sng">
                          <a:effectLst/>
                          <a:hlinkClick r:id="rId8"/>
                        </a:rPr>
                      </a:br>
                      <a:r>
                        <a:rPr lang="en-US" sz="800" u="sng">
                          <a:effectLst/>
                          <a:hlinkClick r:id="rId8"/>
                        </a:rPr>
                        <a:t>PM10-Vorabscheider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EN12341:1998</a:t>
                      </a:r>
                      <a:endParaRPr lang="en-US" sz="900">
                        <a:effectLst/>
                      </a:endParaRPr>
                    </a:p>
                    <a:p>
                      <a:pPr>
                        <a:lnSpc>
                          <a:spcPct val="107000"/>
                        </a:lnSpc>
                        <a:spcAft>
                          <a:spcPts val="800"/>
                        </a:spcAft>
                      </a:pPr>
                      <a:r>
                        <a:rPr lang="en-US" sz="8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8"/>
                  </a:ext>
                </a:extLst>
              </a:tr>
              <a:tr h="476478">
                <a:tc>
                  <a:txBody>
                    <a:bodyPr/>
                    <a:lstStyle/>
                    <a:p>
                      <a:pPr>
                        <a:lnSpc>
                          <a:spcPct val="107000"/>
                        </a:lnSpc>
                        <a:spcAft>
                          <a:spcPts val="800"/>
                        </a:spcAft>
                      </a:pPr>
                      <a:r>
                        <a:rPr lang="en-US" sz="800">
                          <a:effectLst/>
                        </a:rPr>
                        <a:t>HORIBA Europe GmbH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9"/>
                        </a:rPr>
                        <a:t>APDA-372 </a:t>
                      </a:r>
                      <a:br>
                        <a:rPr lang="en-US" sz="800" u="sng">
                          <a:effectLst/>
                          <a:hlinkClick r:id="rId9"/>
                        </a:rPr>
                      </a:br>
                      <a:r>
                        <a:rPr lang="en-US" sz="800" u="sng">
                          <a:effectLst/>
                          <a:hlinkClick r:id="rId9"/>
                        </a:rPr>
                        <a:t>PM 2.5 / PM10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endParaRPr>
                    </a:p>
                    <a:p>
                      <a:pPr>
                        <a:lnSpc>
                          <a:spcPct val="107000"/>
                        </a:lnSpc>
                        <a:spcAft>
                          <a:spcPts val="800"/>
                        </a:spcAft>
                      </a:pPr>
                      <a:r>
                        <a:rPr lang="en-US" sz="800">
                          <a:effectLst/>
                        </a:rPr>
                        <a:t>Austria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EN12341:1998</a:t>
                      </a:r>
                      <a:endParaRPr lang="en-US" sz="900">
                        <a:effectLst/>
                      </a:endParaRPr>
                    </a:p>
                    <a:p>
                      <a:pPr>
                        <a:lnSpc>
                          <a:spcPct val="107000"/>
                        </a:lnSpc>
                        <a:spcAft>
                          <a:spcPts val="800"/>
                        </a:spcAft>
                      </a:pPr>
                      <a:r>
                        <a:rPr lang="en-US" sz="800">
                          <a:effectLst/>
                        </a:rPr>
                        <a:t>EN14907:2005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No check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Pass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09"/>
                  </a:ext>
                </a:extLst>
              </a:tr>
              <a:tr h="750790">
                <a:tc>
                  <a:txBody>
                    <a:bodyPr/>
                    <a:lstStyle/>
                    <a:p>
                      <a:pPr>
                        <a:lnSpc>
                          <a:spcPct val="107000"/>
                        </a:lnSpc>
                        <a:spcAft>
                          <a:spcPts val="800"/>
                        </a:spcAft>
                      </a:pPr>
                      <a:r>
                        <a:rPr lang="en-US" sz="800">
                          <a:effectLst/>
                        </a:rPr>
                        <a:t>Met One Instruments Inc.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10"/>
                        </a:rPr>
                        <a:t>BAM 1020 mit</a:t>
                      </a:r>
                      <a:br>
                        <a:rPr lang="en-US" sz="800" u="sng">
                          <a:effectLst/>
                          <a:hlinkClick r:id="rId10"/>
                        </a:rPr>
                      </a:br>
                      <a:r>
                        <a:rPr lang="en-US" sz="800" u="sng">
                          <a:effectLst/>
                          <a:hlinkClick r:id="rId10"/>
                        </a:rPr>
                        <a:t>PM2,5-Vorabscheider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2.5,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endParaRPr>
                    </a:p>
                    <a:p>
                      <a:pPr>
                        <a:lnSpc>
                          <a:spcPct val="107000"/>
                        </a:lnSpc>
                        <a:spcAft>
                          <a:spcPts val="800"/>
                        </a:spcAft>
                      </a:pPr>
                      <a:r>
                        <a:rPr lang="en-US" sz="800">
                          <a:effectLst/>
                        </a:rPr>
                        <a:t>Finland</a:t>
                      </a:r>
                      <a:endParaRPr lang="en-US" sz="900">
                        <a:effectLst/>
                      </a:endParaRPr>
                    </a:p>
                    <a:p>
                      <a:pPr>
                        <a:lnSpc>
                          <a:spcPct val="107000"/>
                        </a:lnSpc>
                        <a:spcAft>
                          <a:spcPts val="800"/>
                        </a:spcAft>
                      </a:pPr>
                      <a:r>
                        <a:rPr lang="en-US" sz="800">
                          <a:effectLst/>
                        </a:rPr>
                        <a:t>France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EN14907:2005</a:t>
                      </a:r>
                      <a:endParaRPr lang="en-US" sz="900">
                        <a:effectLst/>
                      </a:endParaRPr>
                    </a:p>
                    <a:p>
                      <a:pPr>
                        <a:lnSpc>
                          <a:spcPct val="107000"/>
                        </a:lnSpc>
                        <a:spcAft>
                          <a:spcPts val="800"/>
                        </a:spcAft>
                      </a:pPr>
                      <a:r>
                        <a:rPr lang="en-US" sz="800">
                          <a:effectLst/>
                        </a:rPr>
                        <a:t>EN12341:2014</a:t>
                      </a:r>
                      <a:endParaRPr lang="en-US" sz="900">
                        <a:effectLst/>
                      </a:endParaRPr>
                    </a:p>
                    <a:p>
                      <a:pPr>
                        <a:lnSpc>
                          <a:spcPct val="107000"/>
                        </a:lnSpc>
                        <a:spcAft>
                          <a:spcPts val="800"/>
                        </a:spcAft>
                      </a:pPr>
                      <a:r>
                        <a:rPr lang="en-US" sz="800">
                          <a:effectLst/>
                        </a:rPr>
                        <a:t>EN12341:2014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Yes/MCERT</a:t>
                      </a:r>
                      <a:endParaRPr lang="en-US" sz="900">
                        <a:effectLst/>
                      </a:endParaRPr>
                    </a:p>
                    <a:p>
                      <a:pPr>
                        <a:lnSpc>
                          <a:spcPct val="107000"/>
                        </a:lnSpc>
                        <a:spcAft>
                          <a:spcPts val="800"/>
                        </a:spcAft>
                      </a:pPr>
                      <a:r>
                        <a:rPr lang="en-US" sz="800">
                          <a:effectLst/>
                        </a:rPr>
                        <a:t>Smart heater EPA inlet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Approved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10"/>
                  </a:ext>
                </a:extLst>
              </a:tr>
              <a:tr h="790434">
                <a:tc>
                  <a:txBody>
                    <a:bodyPr/>
                    <a:lstStyle/>
                    <a:p>
                      <a:pPr>
                        <a:lnSpc>
                          <a:spcPct val="107000"/>
                        </a:lnSpc>
                        <a:spcAft>
                          <a:spcPts val="800"/>
                        </a:spcAft>
                      </a:pPr>
                      <a:r>
                        <a:rPr lang="en-US" sz="800">
                          <a:effectLst/>
                        </a:rPr>
                        <a:t>Met One Instruments Inc.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u="sng">
                          <a:effectLst/>
                          <a:hlinkClick r:id="rId11"/>
                        </a:rPr>
                        <a:t>BAM 1020 mit</a:t>
                      </a:r>
                      <a:br>
                        <a:rPr lang="en-US" sz="800" u="sng">
                          <a:effectLst/>
                          <a:hlinkClick r:id="rId11"/>
                        </a:rPr>
                      </a:br>
                      <a:r>
                        <a:rPr lang="en-US" sz="800" u="sng">
                          <a:effectLst/>
                          <a:hlinkClick r:id="rId11"/>
                        </a:rPr>
                        <a:t>PM10-Vorabscheider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PM 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nchor="ctr"/>
                </a:tc>
                <a:tc>
                  <a:txBody>
                    <a:bodyPr/>
                    <a:lstStyle/>
                    <a:p>
                      <a:pPr>
                        <a:lnSpc>
                          <a:spcPct val="107000"/>
                        </a:lnSpc>
                        <a:spcAft>
                          <a:spcPts val="800"/>
                        </a:spcAft>
                      </a:pPr>
                      <a:r>
                        <a:rPr lang="en-US" sz="800">
                          <a:effectLst/>
                        </a:rPr>
                        <a:t>TYV</a:t>
                      </a:r>
                      <a:endParaRPr lang="en-US" sz="900">
                        <a:effectLst/>
                      </a:endParaRPr>
                    </a:p>
                    <a:p>
                      <a:pPr>
                        <a:lnSpc>
                          <a:spcPct val="107000"/>
                        </a:lnSpc>
                        <a:spcAft>
                          <a:spcPts val="800"/>
                        </a:spcAft>
                      </a:pPr>
                      <a:r>
                        <a:rPr lang="en-US" sz="800">
                          <a:effectLst/>
                        </a:rPr>
                        <a:t>Finland</a:t>
                      </a:r>
                      <a:endParaRPr lang="en-US" sz="900">
                        <a:effectLst/>
                      </a:endParaRPr>
                    </a:p>
                    <a:p>
                      <a:pPr>
                        <a:lnSpc>
                          <a:spcPct val="107000"/>
                        </a:lnSpc>
                        <a:spcAft>
                          <a:spcPts val="800"/>
                        </a:spcAft>
                      </a:pPr>
                      <a:r>
                        <a:rPr lang="en-US" sz="800">
                          <a:effectLst/>
                        </a:rPr>
                        <a:t>France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a:effectLst/>
                        </a:rPr>
                        <a:t>Yes/MCERT</a:t>
                      </a:r>
                      <a:endParaRPr lang="en-US" sz="900">
                        <a:effectLst/>
                      </a:endParaRPr>
                    </a:p>
                    <a:p>
                      <a:pPr>
                        <a:lnSpc>
                          <a:spcPct val="107000"/>
                        </a:lnSpc>
                        <a:spcAft>
                          <a:spcPts val="800"/>
                        </a:spcAft>
                      </a:pPr>
                      <a:r>
                        <a:rPr lang="en-US" sz="800">
                          <a:effectLst/>
                        </a:rPr>
                        <a:t>With and without smart heater, EPA inlet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tc>
                  <a:txBody>
                    <a:bodyPr/>
                    <a:lstStyle/>
                    <a:p>
                      <a:pPr>
                        <a:lnSpc>
                          <a:spcPct val="107000"/>
                        </a:lnSpc>
                        <a:spcAft>
                          <a:spcPts val="800"/>
                        </a:spcAft>
                      </a:pPr>
                      <a:r>
                        <a:rPr lang="en-US" sz="800" dirty="0">
                          <a:effectLst/>
                        </a:rPr>
                        <a:t>Approved</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3557" marR="23557" marT="23557" marB="23557"/>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071420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9425" y="188640"/>
            <a:ext cx="8229600" cy="569912"/>
          </a:xfrm>
        </p:spPr>
        <p:txBody>
          <a:bodyPr/>
          <a:lstStyle/>
          <a:p>
            <a:r>
              <a:rPr lang="en-US" sz="2000" dirty="0"/>
              <a:t>		Equivalence reports</a:t>
            </a:r>
            <a:br>
              <a:rPr lang="en-US" sz="2000" dirty="0"/>
            </a:br>
            <a:endParaRPr lang="en-US" sz="2000" dirty="0"/>
          </a:p>
        </p:txBody>
      </p:sp>
      <p:sp>
        <p:nvSpPr>
          <p:cNvPr id="4" name="Date Placeholder 3"/>
          <p:cNvSpPr>
            <a:spLocks noGrp="1"/>
          </p:cNvSpPr>
          <p:nvPr>
            <p:ph type="dt" sz="half" idx="10"/>
          </p:nvPr>
        </p:nvSpPr>
        <p:spPr/>
        <p:txBody>
          <a:bodyPr/>
          <a:lstStyle/>
          <a:p>
            <a:pPr>
              <a:defRPr/>
            </a:pPr>
            <a:fld id="{0B2CB856-26E2-4924-8396-494027F06311}" type="datetime1">
              <a:rPr lang="en-GB" smtClean="0"/>
              <a:pPr>
                <a:defRPr/>
              </a:pPr>
              <a:t>12/05/2017</a:t>
            </a:fld>
            <a:endParaRPr lang="fi-FI"/>
          </a:p>
        </p:txBody>
      </p:sp>
      <p:sp>
        <p:nvSpPr>
          <p:cNvPr id="5" name="Footer Placeholder 4"/>
          <p:cNvSpPr>
            <a:spLocks noGrp="1"/>
          </p:cNvSpPr>
          <p:nvPr>
            <p:ph type="ftr" sz="quarter" idx="11"/>
          </p:nvPr>
        </p:nvSpPr>
        <p:spPr/>
        <p:txBody>
          <a:bodyPr/>
          <a:lstStyle/>
          <a:p>
            <a:pPr>
              <a:defRPr/>
            </a:pPr>
            <a:r>
              <a:rPr lang="fi-FI"/>
              <a:t>Finnish Meteorological Institute</a:t>
            </a:r>
          </a:p>
        </p:txBody>
      </p:sp>
      <p:sp>
        <p:nvSpPr>
          <p:cNvPr id="6" name="Slide Number Placeholder 5"/>
          <p:cNvSpPr>
            <a:spLocks noGrp="1"/>
          </p:cNvSpPr>
          <p:nvPr>
            <p:ph type="sldNum" sz="quarter" idx="12"/>
          </p:nvPr>
        </p:nvSpPr>
        <p:spPr/>
        <p:txBody>
          <a:bodyPr/>
          <a:lstStyle/>
          <a:p>
            <a:pPr>
              <a:defRPr/>
            </a:pPr>
            <a:fld id="{D25CFB3A-36BA-48D7-B6B5-E35F3E9EF40D}" type="slidenum">
              <a:rPr lang="fi-FI" smtClean="0"/>
              <a:pPr>
                <a:defRPr/>
              </a:pPr>
              <a:t>27</a:t>
            </a:fld>
            <a:endParaRPr lang="fi-FI"/>
          </a:p>
        </p:txBody>
      </p:sp>
      <p:graphicFrame>
        <p:nvGraphicFramePr>
          <p:cNvPr id="3" name="Table 2"/>
          <p:cNvGraphicFramePr>
            <a:graphicFrameLocks noGrp="1"/>
          </p:cNvGraphicFramePr>
          <p:nvPr>
            <p:extLst/>
          </p:nvPr>
        </p:nvGraphicFramePr>
        <p:xfrm>
          <a:off x="1205409" y="758553"/>
          <a:ext cx="7200800" cy="5972608"/>
        </p:xfrm>
        <a:graphic>
          <a:graphicData uri="http://schemas.openxmlformats.org/drawingml/2006/table">
            <a:tbl>
              <a:tblPr firstRow="1" firstCol="1" bandRow="1">
                <a:tableStyleId>{5C22544A-7EE6-4342-B048-85BDC9FD1C3A}</a:tableStyleId>
              </a:tblPr>
              <a:tblGrid>
                <a:gridCol w="1100283">
                  <a:extLst>
                    <a:ext uri="{9D8B030D-6E8A-4147-A177-3AD203B41FA5}">
                      <a16:colId xmlns:a16="http://schemas.microsoft.com/office/drawing/2014/main" val="20000"/>
                    </a:ext>
                  </a:extLst>
                </a:gridCol>
                <a:gridCol w="1427198">
                  <a:extLst>
                    <a:ext uri="{9D8B030D-6E8A-4147-A177-3AD203B41FA5}">
                      <a16:colId xmlns:a16="http://schemas.microsoft.com/office/drawing/2014/main" val="20001"/>
                    </a:ext>
                  </a:extLst>
                </a:gridCol>
                <a:gridCol w="970668">
                  <a:extLst>
                    <a:ext uri="{9D8B030D-6E8A-4147-A177-3AD203B41FA5}">
                      <a16:colId xmlns:a16="http://schemas.microsoft.com/office/drawing/2014/main" val="20002"/>
                    </a:ext>
                  </a:extLst>
                </a:gridCol>
                <a:gridCol w="1051317">
                  <a:extLst>
                    <a:ext uri="{9D8B030D-6E8A-4147-A177-3AD203B41FA5}">
                      <a16:colId xmlns:a16="http://schemas.microsoft.com/office/drawing/2014/main" val="20003"/>
                    </a:ext>
                  </a:extLst>
                </a:gridCol>
                <a:gridCol w="1052758">
                  <a:extLst>
                    <a:ext uri="{9D8B030D-6E8A-4147-A177-3AD203B41FA5}">
                      <a16:colId xmlns:a16="http://schemas.microsoft.com/office/drawing/2014/main" val="20004"/>
                    </a:ext>
                  </a:extLst>
                </a:gridCol>
                <a:gridCol w="891457">
                  <a:extLst>
                    <a:ext uri="{9D8B030D-6E8A-4147-A177-3AD203B41FA5}">
                      <a16:colId xmlns:a16="http://schemas.microsoft.com/office/drawing/2014/main" val="20005"/>
                    </a:ext>
                  </a:extLst>
                </a:gridCol>
                <a:gridCol w="707119">
                  <a:extLst>
                    <a:ext uri="{9D8B030D-6E8A-4147-A177-3AD203B41FA5}">
                      <a16:colId xmlns:a16="http://schemas.microsoft.com/office/drawing/2014/main" val="20006"/>
                    </a:ext>
                  </a:extLst>
                </a:gridCol>
              </a:tblGrid>
              <a:tr h="313476">
                <a:tc>
                  <a:txBody>
                    <a:bodyPr/>
                    <a:lstStyle/>
                    <a:p>
                      <a:pPr>
                        <a:lnSpc>
                          <a:spcPct val="107000"/>
                        </a:lnSpc>
                        <a:spcAft>
                          <a:spcPts val="800"/>
                        </a:spcAft>
                      </a:pPr>
                      <a:r>
                        <a:rPr lang="en-US" sz="700" dirty="0">
                          <a:effectLst/>
                        </a:rPr>
                        <a:t>Manufacturer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Product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Components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tabLst>
                          <a:tab pos="297180" algn="l"/>
                        </a:tabLst>
                      </a:pPr>
                      <a:r>
                        <a:rPr lang="en-US" sz="700">
                          <a:effectLst/>
                        </a:rPr>
                        <a:t>	Test laboratory/MS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Standard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DoE checked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Notes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0"/>
                  </a:ext>
                </a:extLst>
              </a:tr>
              <a:tr h="180109">
                <a:tc>
                  <a:txBody>
                    <a:bodyPr/>
                    <a:lstStyle/>
                    <a:p>
                      <a:pPr>
                        <a:lnSpc>
                          <a:spcPct val="107000"/>
                        </a:lnSpc>
                        <a:spcAft>
                          <a:spcPts val="800"/>
                        </a:spcAft>
                      </a:pPr>
                      <a:r>
                        <a:rPr lang="en-US" sz="700">
                          <a:effectLst/>
                        </a:rPr>
                        <a:t>Opsis AB</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2"/>
                        </a:rPr>
                        <a:t>SM 200 PM2,5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2.5,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UK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dirty="0">
                          <a:effectLst/>
                        </a:rPr>
                        <a:t>EN14907:2005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1"/>
                  </a:ext>
                </a:extLst>
              </a:tr>
              <a:tr h="830097">
                <a:tc>
                  <a:txBody>
                    <a:bodyPr/>
                    <a:lstStyle/>
                    <a:p>
                      <a:pPr>
                        <a:lnSpc>
                          <a:spcPct val="107000"/>
                        </a:lnSpc>
                        <a:spcAft>
                          <a:spcPts val="800"/>
                        </a:spcAft>
                      </a:pPr>
                      <a:r>
                        <a:rPr lang="en-US" sz="700">
                          <a:effectLst/>
                        </a:rPr>
                        <a:t>PALAS GmbH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3"/>
                        </a:rPr>
                        <a:t>Fidas 200 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10, PM 2.5,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endParaRPr>
                    </a:p>
                    <a:p>
                      <a:pPr>
                        <a:lnSpc>
                          <a:spcPct val="107000"/>
                        </a:lnSpc>
                        <a:spcAft>
                          <a:spcPts val="800"/>
                        </a:spcAft>
                      </a:pPr>
                      <a:r>
                        <a:rPr lang="en-US" sz="700">
                          <a:effectLst/>
                        </a:rPr>
                        <a:t>France </a:t>
                      </a:r>
                      <a:endParaRPr lang="en-US" sz="800">
                        <a:effectLst/>
                      </a:endParaRPr>
                    </a:p>
                    <a:p>
                      <a:pPr>
                        <a:lnSpc>
                          <a:spcPct val="107000"/>
                        </a:lnSpc>
                        <a:spcAft>
                          <a:spcPts val="800"/>
                        </a:spcAft>
                      </a:pPr>
                      <a:r>
                        <a:rPr lang="en-US" sz="700">
                          <a:effectLst/>
                        </a:rPr>
                        <a:t>Belgiun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EN12341:1998</a:t>
                      </a:r>
                      <a:endParaRPr lang="en-US" sz="800">
                        <a:effectLst/>
                      </a:endParaRPr>
                    </a:p>
                    <a:p>
                      <a:pPr>
                        <a:lnSpc>
                          <a:spcPct val="107000"/>
                        </a:lnSpc>
                        <a:spcAft>
                          <a:spcPts val="800"/>
                        </a:spcAft>
                      </a:pPr>
                      <a:r>
                        <a:rPr lang="en-US" sz="700">
                          <a:effectLst/>
                        </a:rPr>
                        <a:t>EN12341:2014</a:t>
                      </a:r>
                      <a:endParaRPr lang="en-US" sz="800">
                        <a:effectLst/>
                      </a:endParaRPr>
                    </a:p>
                    <a:p>
                      <a:pPr>
                        <a:lnSpc>
                          <a:spcPct val="107000"/>
                        </a:lnSpc>
                        <a:spcAft>
                          <a:spcPts val="800"/>
                        </a:spcAft>
                      </a:pPr>
                      <a:r>
                        <a:rPr lang="en-US" sz="700">
                          <a:effectLst/>
                        </a:rPr>
                        <a:t>EN14907:2005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Ongoing evaluation according MCERT</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Pass</a:t>
                      </a:r>
                      <a:endParaRPr lang="en-US" sz="800">
                        <a:effectLst/>
                      </a:endParaRPr>
                    </a:p>
                    <a:p>
                      <a:pPr>
                        <a:lnSpc>
                          <a:spcPct val="107000"/>
                        </a:lnSpc>
                        <a:spcAft>
                          <a:spcPts val="800"/>
                        </a:spcAft>
                      </a:pPr>
                      <a:r>
                        <a:rPr lang="en-US" sz="700">
                          <a:effectLst/>
                        </a:rPr>
                        <a:t> </a:t>
                      </a:r>
                      <a:endParaRPr lang="en-US" sz="800">
                        <a:effectLst/>
                      </a:endParaRPr>
                    </a:p>
                    <a:p>
                      <a:pPr>
                        <a:lnSpc>
                          <a:spcPct val="107000"/>
                        </a:lnSpc>
                        <a:spcAft>
                          <a:spcPts val="800"/>
                        </a:spcAft>
                      </a:pPr>
                      <a:r>
                        <a:rPr lang="en-US" sz="700">
                          <a:effectLst/>
                        </a:rPr>
                        <a:t>Pass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2"/>
                  </a:ext>
                </a:extLst>
              </a:tr>
              <a:tr h="427676">
                <a:tc>
                  <a:txBody>
                    <a:bodyPr/>
                    <a:lstStyle/>
                    <a:p>
                      <a:pPr>
                        <a:lnSpc>
                          <a:spcPct val="107000"/>
                        </a:lnSpc>
                        <a:spcAft>
                          <a:spcPts val="800"/>
                        </a:spcAft>
                      </a:pPr>
                      <a:r>
                        <a:rPr lang="en-US" sz="700">
                          <a:effectLst/>
                        </a:rPr>
                        <a:t>Thermo Fisher Scientific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4"/>
                        </a:rPr>
                        <a:t>Model 5014i PM 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2.5,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EN14907:2005</a:t>
                      </a:r>
                      <a:endParaRPr lang="en-US" sz="800">
                        <a:effectLst/>
                      </a:endParaRPr>
                    </a:p>
                    <a:p>
                      <a:pPr>
                        <a:lnSpc>
                          <a:spcPct val="107000"/>
                        </a:lnSpc>
                        <a:spcAft>
                          <a:spcPts val="800"/>
                        </a:spcAft>
                      </a:pPr>
                      <a:r>
                        <a:rPr lang="en-US" sz="700">
                          <a:effectLst/>
                        </a:rPr>
                        <a:t>EN12341:2014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No check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Pass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3"/>
                  </a:ext>
                </a:extLst>
              </a:tr>
              <a:tr h="427676">
                <a:tc>
                  <a:txBody>
                    <a:bodyPr/>
                    <a:lstStyle/>
                    <a:p>
                      <a:pPr>
                        <a:lnSpc>
                          <a:spcPct val="107000"/>
                        </a:lnSpc>
                        <a:spcAft>
                          <a:spcPts val="800"/>
                        </a:spcAft>
                      </a:pPr>
                      <a:r>
                        <a:rPr lang="en-US" sz="700">
                          <a:effectLst/>
                        </a:rPr>
                        <a:t>Thermo Fisher Scientific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5"/>
                        </a:rPr>
                        <a:t>Model 5014i PM 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10,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EN12341:1998</a:t>
                      </a:r>
                      <a:endParaRPr lang="en-US" sz="800">
                        <a:effectLst/>
                      </a:endParaRPr>
                    </a:p>
                    <a:p>
                      <a:pPr>
                        <a:lnSpc>
                          <a:spcPct val="107000"/>
                        </a:lnSpc>
                        <a:spcAft>
                          <a:spcPts val="800"/>
                        </a:spcAft>
                      </a:pPr>
                      <a:r>
                        <a:rPr lang="en-US" sz="700">
                          <a:effectLst/>
                        </a:rPr>
                        <a:t>EN12341:2014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No check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Pass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4"/>
                  </a:ext>
                </a:extLst>
              </a:tr>
              <a:tr h="427676">
                <a:tc>
                  <a:txBody>
                    <a:bodyPr/>
                    <a:lstStyle/>
                    <a:p>
                      <a:pPr>
                        <a:lnSpc>
                          <a:spcPct val="107000"/>
                        </a:lnSpc>
                        <a:spcAft>
                          <a:spcPts val="800"/>
                        </a:spcAft>
                      </a:pPr>
                      <a:r>
                        <a:rPr lang="en-US" sz="700">
                          <a:effectLst/>
                        </a:rPr>
                        <a:t>Thermo Fisher Scientific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6"/>
                        </a:rPr>
                        <a:t>Model 5030i PM 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2.5,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EN14907:2005</a:t>
                      </a:r>
                      <a:endParaRPr lang="en-US" sz="800">
                        <a:effectLst/>
                      </a:endParaRPr>
                    </a:p>
                    <a:p>
                      <a:pPr>
                        <a:lnSpc>
                          <a:spcPct val="107000"/>
                        </a:lnSpc>
                        <a:spcAft>
                          <a:spcPts val="800"/>
                        </a:spcAft>
                      </a:pPr>
                      <a:r>
                        <a:rPr lang="en-US" sz="700">
                          <a:effectLst/>
                        </a:rPr>
                        <a:t>EN12341:2014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AQUILA check list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Approved</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5"/>
                  </a:ext>
                </a:extLst>
              </a:tr>
              <a:tr h="561816">
                <a:tc>
                  <a:txBody>
                    <a:bodyPr/>
                    <a:lstStyle/>
                    <a:p>
                      <a:pPr>
                        <a:lnSpc>
                          <a:spcPct val="107000"/>
                        </a:lnSpc>
                        <a:spcAft>
                          <a:spcPts val="800"/>
                        </a:spcAft>
                      </a:pPr>
                      <a:r>
                        <a:rPr lang="en-US" sz="700" dirty="0" err="1">
                          <a:effectLst/>
                        </a:rPr>
                        <a:t>Thermo</a:t>
                      </a:r>
                      <a:r>
                        <a:rPr lang="en-US" sz="700" dirty="0">
                          <a:effectLst/>
                        </a:rPr>
                        <a:t> Fisher Scientific</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7"/>
                        </a:rPr>
                        <a:t>Model 5030i PM 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10,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EN12341:1998</a:t>
                      </a:r>
                      <a:endParaRPr lang="en-US" sz="800">
                        <a:effectLst/>
                      </a:endParaRPr>
                    </a:p>
                    <a:p>
                      <a:pPr>
                        <a:lnSpc>
                          <a:spcPct val="107000"/>
                        </a:lnSpc>
                        <a:spcAft>
                          <a:spcPts val="800"/>
                        </a:spcAft>
                      </a:pPr>
                      <a:r>
                        <a:rPr lang="en-US" sz="700">
                          <a:effectLst/>
                        </a:rPr>
                        <a:t>EN12341:2014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AQUILA check list</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Approved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6"/>
                  </a:ext>
                </a:extLst>
              </a:tr>
              <a:tr h="934694">
                <a:tc>
                  <a:txBody>
                    <a:bodyPr/>
                    <a:lstStyle/>
                    <a:p>
                      <a:pPr>
                        <a:lnSpc>
                          <a:spcPct val="107000"/>
                        </a:lnSpc>
                        <a:spcAft>
                          <a:spcPts val="800"/>
                        </a:spcAft>
                      </a:pPr>
                      <a:r>
                        <a:rPr lang="en-US" sz="700">
                          <a:effectLst/>
                        </a:rPr>
                        <a:t>Thermo Fisher Scientific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8"/>
                        </a:rPr>
                        <a:t>TEOM 1405-F</a:t>
                      </a:r>
                      <a:br>
                        <a:rPr lang="en-US" sz="700" u="sng">
                          <a:effectLst/>
                          <a:hlinkClick r:id="rId8"/>
                        </a:rPr>
                      </a:br>
                      <a:r>
                        <a:rPr lang="en-US" sz="700" u="sng">
                          <a:effectLst/>
                          <a:hlinkClick r:id="rId8"/>
                        </a:rPr>
                        <a:t>Ambient Particulate Monitor</a:t>
                      </a:r>
                      <a:br>
                        <a:rPr lang="en-US" sz="700" u="sng">
                          <a:effectLst/>
                          <a:hlinkClick r:id="rId8"/>
                        </a:rPr>
                      </a:br>
                      <a:r>
                        <a:rPr lang="en-US" sz="700" u="sng">
                          <a:effectLst/>
                          <a:hlinkClick r:id="rId8"/>
                        </a:rPr>
                        <a:t>mit PM10- Vorabscheider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10,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endParaRPr>
                    </a:p>
                    <a:p>
                      <a:pPr>
                        <a:lnSpc>
                          <a:spcPct val="107000"/>
                        </a:lnSpc>
                        <a:spcAft>
                          <a:spcPts val="800"/>
                        </a:spcAft>
                      </a:pPr>
                      <a:r>
                        <a:rPr lang="en-US" sz="700">
                          <a:effectLst/>
                        </a:rPr>
                        <a:t> </a:t>
                      </a:r>
                      <a:endParaRPr lang="en-US" sz="800">
                        <a:effectLst/>
                      </a:endParaRPr>
                    </a:p>
                    <a:p>
                      <a:pPr>
                        <a:lnSpc>
                          <a:spcPct val="107000"/>
                        </a:lnSpc>
                        <a:spcAft>
                          <a:spcPts val="800"/>
                        </a:spcAft>
                      </a:pPr>
                      <a:r>
                        <a:rPr lang="en-US" sz="700">
                          <a:effectLst/>
                        </a:rPr>
                        <a:t>France</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EN12341:1998</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MCERT</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dirty="0">
                          <a:effectLst/>
                        </a:rPr>
                        <a:t>Approved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7"/>
                  </a:ext>
                </a:extLst>
              </a:tr>
              <a:tr h="934694">
                <a:tc>
                  <a:txBody>
                    <a:bodyPr/>
                    <a:lstStyle/>
                    <a:p>
                      <a:pPr>
                        <a:lnSpc>
                          <a:spcPct val="107000"/>
                        </a:lnSpc>
                        <a:spcAft>
                          <a:spcPts val="800"/>
                        </a:spcAft>
                      </a:pPr>
                      <a:r>
                        <a:rPr lang="en-US" sz="700">
                          <a:effectLst/>
                        </a:rPr>
                        <a:t>Thermo Fisher Scientific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9"/>
                        </a:rPr>
                        <a:t>TEOM 1405-F</a:t>
                      </a:r>
                      <a:br>
                        <a:rPr lang="en-US" sz="700" u="sng">
                          <a:effectLst/>
                          <a:hlinkClick r:id="rId9"/>
                        </a:rPr>
                      </a:br>
                      <a:r>
                        <a:rPr lang="en-US" sz="700" u="sng">
                          <a:effectLst/>
                          <a:hlinkClick r:id="rId9"/>
                        </a:rPr>
                        <a:t>Ambient Particulate Monitor</a:t>
                      </a:r>
                      <a:br>
                        <a:rPr lang="en-US" sz="700" u="sng">
                          <a:effectLst/>
                          <a:hlinkClick r:id="rId9"/>
                        </a:rPr>
                      </a:br>
                      <a:r>
                        <a:rPr lang="en-US" sz="700" u="sng">
                          <a:effectLst/>
                          <a:hlinkClick r:id="rId9"/>
                        </a:rPr>
                        <a:t>mit PM2.5- Vorabscheider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2.5,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endParaRPr>
                    </a:p>
                    <a:p>
                      <a:pPr>
                        <a:lnSpc>
                          <a:spcPct val="107000"/>
                        </a:lnSpc>
                        <a:spcAft>
                          <a:spcPts val="800"/>
                        </a:spcAft>
                      </a:pPr>
                      <a:r>
                        <a:rPr lang="en-US" sz="700">
                          <a:effectLst/>
                        </a:rPr>
                        <a:t> </a:t>
                      </a:r>
                      <a:endParaRPr lang="en-US" sz="800">
                        <a:effectLst/>
                      </a:endParaRPr>
                    </a:p>
                    <a:p>
                      <a:pPr>
                        <a:lnSpc>
                          <a:spcPct val="107000"/>
                        </a:lnSpc>
                        <a:spcAft>
                          <a:spcPts val="800"/>
                        </a:spcAft>
                      </a:pPr>
                      <a:r>
                        <a:rPr lang="en-US" sz="700">
                          <a:effectLst/>
                        </a:rPr>
                        <a:t>France</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EN14907:2005</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MCERT</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Approved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8"/>
                  </a:ext>
                </a:extLst>
              </a:tr>
              <a:tr h="934694">
                <a:tc>
                  <a:txBody>
                    <a:bodyPr/>
                    <a:lstStyle/>
                    <a:p>
                      <a:pPr>
                        <a:lnSpc>
                          <a:spcPct val="107000"/>
                        </a:lnSpc>
                        <a:spcAft>
                          <a:spcPts val="800"/>
                        </a:spcAft>
                      </a:pPr>
                      <a:r>
                        <a:rPr lang="en-US" sz="700">
                          <a:effectLst/>
                        </a:rPr>
                        <a:t>Thermo Fisher Scientific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u="sng">
                          <a:effectLst/>
                          <a:hlinkClick r:id="rId10"/>
                        </a:rPr>
                        <a:t>TEOM 1405-DF</a:t>
                      </a:r>
                      <a:br>
                        <a:rPr lang="en-US" sz="700" u="sng">
                          <a:effectLst/>
                          <a:hlinkClick r:id="rId10"/>
                        </a:rPr>
                      </a:br>
                      <a:r>
                        <a:rPr lang="en-US" sz="700" u="sng">
                          <a:effectLst/>
                          <a:hlinkClick r:id="rId10"/>
                        </a:rPr>
                        <a:t>Ambient Particulate Monitor</a:t>
                      </a:r>
                      <a:br>
                        <a:rPr lang="en-US" sz="700" u="sng">
                          <a:effectLst/>
                          <a:hlinkClick r:id="rId10"/>
                        </a:rPr>
                      </a:br>
                      <a:r>
                        <a:rPr lang="en-US" sz="700" u="sng">
                          <a:effectLst/>
                          <a:hlinkClick r:id="rId10"/>
                        </a:rPr>
                        <a:t>mit PM10 und PM2.5- Vorabscheider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PM 10, PM 2.5,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nchor="ctr"/>
                </a:tc>
                <a:tc>
                  <a:txBody>
                    <a:bodyPr/>
                    <a:lstStyle/>
                    <a:p>
                      <a:pPr>
                        <a:lnSpc>
                          <a:spcPct val="107000"/>
                        </a:lnSpc>
                        <a:spcAft>
                          <a:spcPts val="800"/>
                        </a:spcAft>
                      </a:pPr>
                      <a:r>
                        <a:rPr lang="en-US" sz="700">
                          <a:effectLst/>
                        </a:rPr>
                        <a:t>TYV</a:t>
                      </a:r>
                      <a:endParaRPr lang="en-US" sz="800">
                        <a:effectLst/>
                      </a:endParaRPr>
                    </a:p>
                    <a:p>
                      <a:pPr>
                        <a:lnSpc>
                          <a:spcPct val="107000"/>
                        </a:lnSpc>
                        <a:spcAft>
                          <a:spcPts val="800"/>
                        </a:spcAft>
                      </a:pPr>
                      <a:r>
                        <a:rPr lang="en-US" sz="700">
                          <a:effectLst/>
                        </a:rPr>
                        <a:t> </a:t>
                      </a:r>
                      <a:endParaRPr lang="en-US" sz="800">
                        <a:effectLst/>
                      </a:endParaRPr>
                    </a:p>
                    <a:p>
                      <a:pPr>
                        <a:lnSpc>
                          <a:spcPct val="107000"/>
                        </a:lnSpc>
                        <a:spcAft>
                          <a:spcPts val="800"/>
                        </a:spcAft>
                      </a:pPr>
                      <a:r>
                        <a:rPr lang="en-US" sz="700">
                          <a:effectLst/>
                        </a:rPr>
                        <a:t>France</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EN12341:1998</a:t>
                      </a:r>
                      <a:endParaRPr lang="en-US" sz="800">
                        <a:effectLst/>
                      </a:endParaRPr>
                    </a:p>
                    <a:p>
                      <a:pPr>
                        <a:lnSpc>
                          <a:spcPct val="107000"/>
                        </a:lnSpc>
                        <a:spcAft>
                          <a:spcPts val="800"/>
                        </a:spcAft>
                      </a:pPr>
                      <a:r>
                        <a:rPr lang="en-US" sz="700">
                          <a:effectLst/>
                        </a:rPr>
                        <a:t>EN14907:2005</a:t>
                      </a:r>
                      <a:endParaRPr lang="en-US" sz="800">
                        <a:effectLst/>
                      </a:endParaRPr>
                    </a:p>
                    <a:p>
                      <a:pPr>
                        <a:lnSpc>
                          <a:spcPct val="107000"/>
                        </a:lnSpc>
                        <a:spcAft>
                          <a:spcPts val="800"/>
                        </a:spcAft>
                      </a:pPr>
                      <a:r>
                        <a:rPr lang="en-US" sz="700">
                          <a:effectLst/>
                        </a:rPr>
                        <a:t> </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a:effectLst/>
                        </a:rPr>
                        <a:t>MCERT</a:t>
                      </a:r>
                      <a:endParaRPr lang="en-US" sz="800">
                        <a:effectLst/>
                      </a:endParaRPr>
                    </a:p>
                    <a:p>
                      <a:pPr>
                        <a:lnSpc>
                          <a:spcPct val="107000"/>
                        </a:lnSpc>
                        <a:spcAft>
                          <a:spcPts val="800"/>
                        </a:spcAft>
                      </a:pPr>
                      <a:r>
                        <a:rPr lang="en-US" sz="7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tc>
                  <a:txBody>
                    <a:bodyPr/>
                    <a:lstStyle/>
                    <a:p>
                      <a:pPr>
                        <a:lnSpc>
                          <a:spcPct val="107000"/>
                        </a:lnSpc>
                        <a:spcAft>
                          <a:spcPts val="800"/>
                        </a:spcAft>
                      </a:pPr>
                      <a:r>
                        <a:rPr lang="en-US" sz="700" dirty="0">
                          <a:effectLst/>
                        </a:rPr>
                        <a:t>Approved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9892" marR="19892" marT="19892" marB="19892"/>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03595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154" y="1484784"/>
            <a:ext cx="8229600" cy="569912"/>
          </a:xfrm>
        </p:spPr>
        <p:txBody>
          <a:bodyPr/>
          <a:lstStyle/>
          <a:p>
            <a:r>
              <a:rPr lang="en-US" sz="2000" dirty="0"/>
              <a:t>		Equivalence reports</a:t>
            </a:r>
            <a:br>
              <a:rPr lang="en-US" sz="2000" dirty="0"/>
            </a:br>
            <a:endParaRPr lang="en-US" sz="2000" dirty="0"/>
          </a:p>
        </p:txBody>
      </p:sp>
      <p:sp>
        <p:nvSpPr>
          <p:cNvPr id="4" name="Date Placeholder 3"/>
          <p:cNvSpPr>
            <a:spLocks noGrp="1"/>
          </p:cNvSpPr>
          <p:nvPr>
            <p:ph type="dt" sz="half" idx="10"/>
          </p:nvPr>
        </p:nvSpPr>
        <p:spPr/>
        <p:txBody>
          <a:bodyPr/>
          <a:lstStyle/>
          <a:p>
            <a:pPr>
              <a:defRPr/>
            </a:pPr>
            <a:fld id="{0B2CB856-26E2-4924-8396-494027F06311}" type="datetime1">
              <a:rPr lang="en-GB" smtClean="0"/>
              <a:pPr>
                <a:defRPr/>
              </a:pPr>
              <a:t>12/05/2017</a:t>
            </a:fld>
            <a:endParaRPr lang="fi-FI"/>
          </a:p>
        </p:txBody>
      </p:sp>
      <p:sp>
        <p:nvSpPr>
          <p:cNvPr id="5" name="Footer Placeholder 4"/>
          <p:cNvSpPr>
            <a:spLocks noGrp="1"/>
          </p:cNvSpPr>
          <p:nvPr>
            <p:ph type="ftr" sz="quarter" idx="11"/>
          </p:nvPr>
        </p:nvSpPr>
        <p:spPr/>
        <p:txBody>
          <a:bodyPr/>
          <a:lstStyle/>
          <a:p>
            <a:pPr>
              <a:defRPr/>
            </a:pPr>
            <a:r>
              <a:rPr lang="fi-FI"/>
              <a:t>Finnish Meteorological Institute</a:t>
            </a:r>
          </a:p>
        </p:txBody>
      </p:sp>
      <p:sp>
        <p:nvSpPr>
          <p:cNvPr id="6" name="Slide Number Placeholder 5"/>
          <p:cNvSpPr>
            <a:spLocks noGrp="1"/>
          </p:cNvSpPr>
          <p:nvPr>
            <p:ph type="sldNum" sz="quarter" idx="12"/>
          </p:nvPr>
        </p:nvSpPr>
        <p:spPr/>
        <p:txBody>
          <a:bodyPr/>
          <a:lstStyle/>
          <a:p>
            <a:pPr>
              <a:defRPr/>
            </a:pPr>
            <a:fld id="{D25CFB3A-36BA-48D7-B6B5-E35F3E9EF40D}" type="slidenum">
              <a:rPr lang="fi-FI" smtClean="0"/>
              <a:pPr>
                <a:defRPr/>
              </a:pPr>
              <a:t>28</a:t>
            </a:fld>
            <a:endParaRPr lang="fi-FI"/>
          </a:p>
        </p:txBody>
      </p:sp>
      <p:graphicFrame>
        <p:nvGraphicFramePr>
          <p:cNvPr id="7" name="Table 6"/>
          <p:cNvGraphicFramePr>
            <a:graphicFrameLocks noGrp="1"/>
          </p:cNvGraphicFramePr>
          <p:nvPr>
            <p:extLst/>
          </p:nvPr>
        </p:nvGraphicFramePr>
        <p:xfrm>
          <a:off x="911226" y="3112826"/>
          <a:ext cx="8229601" cy="1617726"/>
        </p:xfrm>
        <a:graphic>
          <a:graphicData uri="http://schemas.openxmlformats.org/drawingml/2006/table">
            <a:tbl>
              <a:tblPr firstRow="1" firstCol="1" bandRow="1">
                <a:tableStyleId>{5C22544A-7EE6-4342-B048-85BDC9FD1C3A}</a:tableStyleId>
              </a:tblPr>
              <a:tblGrid>
                <a:gridCol w="1257483">
                  <a:extLst>
                    <a:ext uri="{9D8B030D-6E8A-4147-A177-3AD203B41FA5}">
                      <a16:colId xmlns:a16="http://schemas.microsoft.com/office/drawing/2014/main" val="20000"/>
                    </a:ext>
                  </a:extLst>
                </a:gridCol>
                <a:gridCol w="1631107">
                  <a:extLst>
                    <a:ext uri="{9D8B030D-6E8A-4147-A177-3AD203B41FA5}">
                      <a16:colId xmlns:a16="http://schemas.microsoft.com/office/drawing/2014/main" val="20001"/>
                    </a:ext>
                  </a:extLst>
                </a:gridCol>
                <a:gridCol w="1109350">
                  <a:extLst>
                    <a:ext uri="{9D8B030D-6E8A-4147-A177-3AD203B41FA5}">
                      <a16:colId xmlns:a16="http://schemas.microsoft.com/office/drawing/2014/main" val="20002"/>
                    </a:ext>
                  </a:extLst>
                </a:gridCol>
                <a:gridCol w="1201522">
                  <a:extLst>
                    <a:ext uri="{9D8B030D-6E8A-4147-A177-3AD203B41FA5}">
                      <a16:colId xmlns:a16="http://schemas.microsoft.com/office/drawing/2014/main" val="20003"/>
                    </a:ext>
                  </a:extLst>
                </a:gridCol>
                <a:gridCol w="1203168">
                  <a:extLst>
                    <a:ext uri="{9D8B030D-6E8A-4147-A177-3AD203B41FA5}">
                      <a16:colId xmlns:a16="http://schemas.microsoft.com/office/drawing/2014/main" val="20004"/>
                    </a:ext>
                  </a:extLst>
                </a:gridCol>
                <a:gridCol w="1018824">
                  <a:extLst>
                    <a:ext uri="{9D8B030D-6E8A-4147-A177-3AD203B41FA5}">
                      <a16:colId xmlns:a16="http://schemas.microsoft.com/office/drawing/2014/main" val="20005"/>
                    </a:ext>
                  </a:extLst>
                </a:gridCol>
                <a:gridCol w="808147">
                  <a:extLst>
                    <a:ext uri="{9D8B030D-6E8A-4147-A177-3AD203B41FA5}">
                      <a16:colId xmlns:a16="http://schemas.microsoft.com/office/drawing/2014/main" val="20006"/>
                    </a:ext>
                  </a:extLst>
                </a:gridCol>
              </a:tblGrid>
              <a:tr h="383286">
                <a:tc>
                  <a:txBody>
                    <a:bodyPr/>
                    <a:lstStyle/>
                    <a:p>
                      <a:pPr>
                        <a:lnSpc>
                          <a:spcPct val="107000"/>
                        </a:lnSpc>
                        <a:spcAft>
                          <a:spcPts val="800"/>
                        </a:spcAft>
                      </a:pPr>
                      <a:r>
                        <a:rPr lang="en-US" sz="1000" dirty="0">
                          <a:effectLst/>
                        </a:rPr>
                        <a:t>Manufacturer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dirty="0">
                          <a:effectLst/>
                        </a:rPr>
                        <a:t>Product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Components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tabLst>
                          <a:tab pos="297180" algn="l"/>
                        </a:tabLst>
                      </a:pPr>
                      <a:r>
                        <a:rPr lang="en-US" sz="1000">
                          <a:effectLst/>
                        </a:rPr>
                        <a:t>	Test laboratory/MS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Standard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DoE checked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Notes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10000"/>
                  </a:ext>
                </a:extLst>
              </a:tr>
              <a:tr h="484886">
                <a:tc>
                  <a:txBody>
                    <a:bodyPr/>
                    <a:lstStyle/>
                    <a:p>
                      <a:pPr>
                        <a:lnSpc>
                          <a:spcPct val="107000"/>
                        </a:lnSpc>
                        <a:spcAft>
                          <a:spcPts val="800"/>
                        </a:spcAft>
                      </a:pPr>
                      <a:r>
                        <a:rPr lang="en-US" sz="10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Grimm 180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PM2.5/PM10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Austrian </a:t>
                      </a:r>
                      <a:endParaRPr lang="en-US" sz="1100">
                        <a:effectLst/>
                      </a:endParaRPr>
                    </a:p>
                    <a:p>
                      <a:pPr>
                        <a:lnSpc>
                          <a:spcPct val="107000"/>
                        </a:lnSpc>
                        <a:spcAft>
                          <a:spcPts val="800"/>
                        </a:spcAft>
                      </a:pPr>
                      <a:r>
                        <a:rPr lang="en-US" sz="1000">
                          <a:effectLst/>
                        </a:rPr>
                        <a:t>Finland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EN12341:2014</a:t>
                      </a:r>
                      <a:endParaRPr lang="en-US" sz="1100">
                        <a:effectLst/>
                      </a:endParaRPr>
                    </a:p>
                    <a:p>
                      <a:pPr>
                        <a:lnSpc>
                          <a:spcPct val="107000"/>
                        </a:lnSpc>
                        <a:spcAft>
                          <a:spcPts val="800"/>
                        </a:spcAft>
                      </a:pPr>
                      <a:r>
                        <a:rPr lang="en-US" sz="1000">
                          <a:effectLst/>
                        </a:rPr>
                        <a:t>EN12341:2014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10001"/>
                  </a:ext>
                </a:extLst>
              </a:tr>
              <a:tr h="749554">
                <a:tc>
                  <a:txBody>
                    <a:bodyPr/>
                    <a:lstStyle/>
                    <a:p>
                      <a:pPr>
                        <a:lnSpc>
                          <a:spcPct val="107000"/>
                        </a:lnSpc>
                        <a:spcAft>
                          <a:spcPts val="800"/>
                        </a:spcAft>
                      </a:pPr>
                      <a:r>
                        <a:rPr lang="en-US" sz="1000">
                          <a:effectLst/>
                        </a:rPr>
                        <a:t>Environnement 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MP101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PM2.5/PM10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nchor="ctr"/>
                </a:tc>
                <a:tc>
                  <a:txBody>
                    <a:bodyPr/>
                    <a:lstStyle/>
                    <a:p>
                      <a:pPr>
                        <a:lnSpc>
                          <a:spcPct val="107000"/>
                        </a:lnSpc>
                        <a:spcAft>
                          <a:spcPts val="800"/>
                        </a:spcAft>
                      </a:pPr>
                      <a:r>
                        <a:rPr lang="en-US" sz="1000">
                          <a:effectLst/>
                        </a:rPr>
                        <a:t>Finland</a:t>
                      </a:r>
                      <a:endParaRPr lang="en-US" sz="1100">
                        <a:effectLst/>
                      </a:endParaRPr>
                    </a:p>
                    <a:p>
                      <a:pPr>
                        <a:lnSpc>
                          <a:spcPct val="107000"/>
                        </a:lnSpc>
                        <a:spcAft>
                          <a:spcPts val="800"/>
                        </a:spcAft>
                      </a:pPr>
                      <a:r>
                        <a:rPr lang="en-US" sz="1000">
                          <a:effectLst/>
                        </a:rPr>
                        <a:t> </a:t>
                      </a:r>
                      <a:endParaRPr lang="en-US" sz="1100">
                        <a:effectLst/>
                      </a:endParaRPr>
                    </a:p>
                    <a:p>
                      <a:pPr>
                        <a:lnSpc>
                          <a:spcPct val="107000"/>
                        </a:lnSpc>
                        <a:spcAft>
                          <a:spcPts val="800"/>
                        </a:spcAft>
                      </a:pPr>
                      <a:r>
                        <a:rPr lang="en-US" sz="1000">
                          <a:effectLst/>
                        </a:rPr>
                        <a:t>France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EN12341:2014</a:t>
                      </a:r>
                      <a:endParaRPr lang="en-US" sz="1100">
                        <a:effectLst/>
                      </a:endParaRPr>
                    </a:p>
                    <a:p>
                      <a:pPr>
                        <a:lnSpc>
                          <a:spcPct val="107000"/>
                        </a:lnSpc>
                        <a:spcAft>
                          <a:spcPts val="800"/>
                        </a:spcAft>
                      </a:pPr>
                      <a:r>
                        <a:rPr lang="en-US" sz="1000">
                          <a:effectLst/>
                        </a:rPr>
                        <a:t> </a:t>
                      </a:r>
                      <a:endParaRPr lang="en-US" sz="1100">
                        <a:effectLst/>
                      </a:endParaRPr>
                    </a:p>
                    <a:p>
                      <a:pPr>
                        <a:lnSpc>
                          <a:spcPct val="107000"/>
                        </a:lnSpc>
                        <a:spcAft>
                          <a:spcPts val="800"/>
                        </a:spcAft>
                      </a:pPr>
                      <a:r>
                        <a:rPr lang="en-US" sz="1000">
                          <a:effectLst/>
                        </a:rPr>
                        <a:t>EN12341:2014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nSpc>
                          <a:spcPct val="107000"/>
                        </a:lnSpc>
                        <a:spcAft>
                          <a:spcPts val="800"/>
                        </a:spcAft>
                      </a:pPr>
                      <a:r>
                        <a:rPr lang="en-US" sz="10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57865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3011" y="1788285"/>
            <a:ext cx="8629789" cy="1400610"/>
          </a:xfrm>
        </p:spPr>
        <p:txBody>
          <a:bodyPr/>
          <a:lstStyle/>
          <a:p>
            <a:r>
              <a:rPr lang="fi-FI" dirty="0"/>
              <a:t>Otsoni</a:t>
            </a:r>
            <a:endParaRPr lang="en-US" dirty="0"/>
          </a:p>
        </p:txBody>
      </p:sp>
    </p:spTree>
    <p:extLst>
      <p:ext uri="{BB962C8B-B14F-4D97-AF65-F5344CB8AC3E}">
        <p14:creationId xmlns:p14="http://schemas.microsoft.com/office/powerpoint/2010/main" val="2656724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0802" y="873961"/>
            <a:ext cx="10618163" cy="542136"/>
          </a:xfrm>
          <a:prstGeom prst="rect">
            <a:avLst/>
          </a:prstGeom>
          <a:noFill/>
        </p:spPr>
        <p:txBody>
          <a:bodyPr wrap="none" rtlCol="0">
            <a:spAutoFit/>
          </a:bodyPr>
          <a:lstStyle/>
          <a:p>
            <a:r>
              <a:rPr lang="en-US" sz="2923" b="1" dirty="0"/>
              <a:t>Update on CCQM-GAWG Ozone Cross Section Task Group</a:t>
            </a:r>
          </a:p>
        </p:txBody>
      </p:sp>
      <p:pic>
        <p:nvPicPr>
          <p:cNvPr id="7" name="Picture 6"/>
          <p:cNvPicPr>
            <a:picLocks noChangeAspect="1"/>
          </p:cNvPicPr>
          <p:nvPr/>
        </p:nvPicPr>
        <p:blipFill>
          <a:blip r:embed="rId2"/>
          <a:stretch>
            <a:fillRect/>
          </a:stretch>
        </p:blipFill>
        <p:spPr>
          <a:xfrm>
            <a:off x="6138918" y="3289362"/>
            <a:ext cx="3192480" cy="2129367"/>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758" t="7666" r="10757" b="288"/>
          <a:stretch/>
        </p:blipFill>
        <p:spPr>
          <a:xfrm>
            <a:off x="464046" y="3475405"/>
            <a:ext cx="3109110" cy="2474912"/>
          </a:xfrm>
          <a:prstGeom prst="rect">
            <a:avLst/>
          </a:prstGeom>
        </p:spPr>
      </p:pic>
      <p:sp>
        <p:nvSpPr>
          <p:cNvPr id="9" name="TextBox 8"/>
          <p:cNvSpPr txBox="1"/>
          <p:nvPr/>
        </p:nvSpPr>
        <p:spPr>
          <a:xfrm>
            <a:off x="1941259" y="4117336"/>
            <a:ext cx="1603324" cy="317331"/>
          </a:xfrm>
          <a:prstGeom prst="rect">
            <a:avLst/>
          </a:prstGeom>
          <a:noFill/>
        </p:spPr>
        <p:txBody>
          <a:bodyPr wrap="none" rtlCol="0">
            <a:spAutoFit/>
          </a:bodyPr>
          <a:lstStyle/>
          <a:p>
            <a:r>
              <a:rPr lang="en-US" sz="1462" b="1" dirty="0"/>
              <a:t>O</a:t>
            </a:r>
            <a:r>
              <a:rPr lang="en-US" sz="1462" b="1" baseline="-25000" dirty="0"/>
              <a:t>3</a:t>
            </a:r>
            <a:r>
              <a:rPr lang="en-US" sz="1462" b="1" dirty="0"/>
              <a:t> Hartley Band</a:t>
            </a:r>
          </a:p>
        </p:txBody>
      </p:sp>
      <p:sp>
        <p:nvSpPr>
          <p:cNvPr id="11" name="TextBox 10"/>
          <p:cNvSpPr txBox="1"/>
          <p:nvPr/>
        </p:nvSpPr>
        <p:spPr>
          <a:xfrm>
            <a:off x="4728016" y="5718632"/>
            <a:ext cx="5324727" cy="317331"/>
          </a:xfrm>
          <a:prstGeom prst="rect">
            <a:avLst/>
          </a:prstGeom>
          <a:noFill/>
        </p:spPr>
        <p:txBody>
          <a:bodyPr wrap="none" rtlCol="0">
            <a:spAutoFit/>
          </a:bodyPr>
          <a:lstStyle/>
          <a:p>
            <a:r>
              <a:rPr lang="en-US" sz="1462" dirty="0"/>
              <a:t>35</a:t>
            </a:r>
            <a:r>
              <a:rPr lang="en-US" sz="1462" baseline="30000" dirty="0"/>
              <a:t>th</a:t>
            </a:r>
            <a:r>
              <a:rPr lang="en-US" sz="1462" dirty="0"/>
              <a:t> CCQM-GAWG Meeting, Lisbon October, Oct. 11-12, 2016</a:t>
            </a:r>
          </a:p>
        </p:txBody>
      </p:sp>
      <p:grpSp>
        <p:nvGrpSpPr>
          <p:cNvPr id="40" name="Group 39"/>
          <p:cNvGrpSpPr/>
          <p:nvPr/>
        </p:nvGrpSpPr>
        <p:grpSpPr>
          <a:xfrm>
            <a:off x="2887098" y="2581376"/>
            <a:ext cx="4107906" cy="1063305"/>
            <a:chOff x="3774706" y="1918493"/>
            <a:chExt cx="5059127" cy="1309522"/>
          </a:xfrm>
        </p:grpSpPr>
        <p:grpSp>
          <p:nvGrpSpPr>
            <p:cNvPr id="30" name="Group 29"/>
            <p:cNvGrpSpPr/>
            <p:nvPr/>
          </p:nvGrpSpPr>
          <p:grpSpPr>
            <a:xfrm>
              <a:off x="3774706" y="1918493"/>
              <a:ext cx="5059127" cy="981075"/>
              <a:chOff x="3970182" y="1885791"/>
              <a:chExt cx="5059127" cy="981075"/>
            </a:xfrm>
          </p:grpSpPr>
          <p:sp>
            <p:nvSpPr>
              <p:cNvPr id="14" name="TextBox 13"/>
              <p:cNvSpPr txBox="1"/>
              <p:nvPr/>
            </p:nvSpPr>
            <p:spPr>
              <a:xfrm>
                <a:off x="3970182" y="2087198"/>
                <a:ext cx="460381" cy="544719"/>
              </a:xfrm>
              <a:prstGeom prst="rect">
                <a:avLst/>
              </a:prstGeom>
              <a:noFill/>
            </p:spPr>
            <p:txBody>
              <a:bodyPr wrap="none" rtlCol="0">
                <a:spAutoFit/>
              </a:bodyPr>
              <a:lstStyle/>
              <a:p>
                <a:r>
                  <a:rPr lang="en-US" sz="2274" b="1" dirty="0"/>
                  <a:t>I</a:t>
                </a:r>
                <a:r>
                  <a:rPr lang="en-US" sz="2274" b="1" baseline="-25000" dirty="0"/>
                  <a:t>0</a:t>
                </a:r>
              </a:p>
            </p:txBody>
          </p:sp>
          <p:sp>
            <p:nvSpPr>
              <p:cNvPr id="15" name="TextBox 14"/>
              <p:cNvSpPr txBox="1"/>
              <p:nvPr/>
            </p:nvSpPr>
            <p:spPr>
              <a:xfrm>
                <a:off x="7696334" y="2077852"/>
                <a:ext cx="1332975" cy="544719"/>
              </a:xfrm>
              <a:prstGeom prst="rect">
                <a:avLst/>
              </a:prstGeom>
              <a:noFill/>
            </p:spPr>
            <p:txBody>
              <a:bodyPr wrap="none" rtlCol="0">
                <a:spAutoFit/>
              </a:bodyPr>
              <a:lstStyle/>
              <a:p>
                <a:r>
                  <a:rPr lang="en-US" sz="2274" b="1" dirty="0"/>
                  <a:t>I</a:t>
                </a:r>
                <a:r>
                  <a:rPr lang="en-US" sz="2274" b="1" baseline="-25000" dirty="0"/>
                  <a:t>0</a:t>
                </a:r>
                <a:r>
                  <a:rPr lang="en-US" sz="2274" b="1" dirty="0"/>
                  <a:t>e</a:t>
                </a:r>
                <a:r>
                  <a:rPr lang="en-US" sz="2274" b="1" baseline="30000" dirty="0"/>
                  <a:t>(-</a:t>
                </a:r>
                <a:r>
                  <a:rPr lang="en-US" sz="2274" b="1" baseline="30000" dirty="0" err="1"/>
                  <a:t>n</a:t>
                </a:r>
                <a:r>
                  <a:rPr lang="en-US" sz="2274" b="1" baseline="30000" dirty="0" err="1">
                    <a:latin typeface="Symbol" panose="05050102010706020507" pitchFamily="18" charset="2"/>
                  </a:rPr>
                  <a:t>s</a:t>
                </a:r>
                <a:r>
                  <a:rPr lang="en-US" sz="2274" b="1" baseline="30000" dirty="0" err="1"/>
                  <a:t>L</a:t>
                </a:r>
                <a:r>
                  <a:rPr lang="en-US" sz="2274" b="1" baseline="30000" dirty="0"/>
                  <a:t>)</a:t>
                </a:r>
                <a:endParaRPr lang="en-US" sz="2274" b="1" baseline="-25000" dirty="0"/>
              </a:p>
            </p:txBody>
          </p:sp>
          <p:grpSp>
            <p:nvGrpSpPr>
              <p:cNvPr id="29" name="Group 28"/>
              <p:cNvGrpSpPr/>
              <p:nvPr/>
            </p:nvGrpSpPr>
            <p:grpSpPr>
              <a:xfrm>
                <a:off x="4376243" y="1885791"/>
                <a:ext cx="3320091" cy="981075"/>
                <a:chOff x="7143750" y="1550407"/>
                <a:chExt cx="3320091" cy="981075"/>
              </a:xfrm>
            </p:grpSpPr>
            <p:sp>
              <p:nvSpPr>
                <p:cNvPr id="13" name="Rectangle 12"/>
                <p:cNvSpPr/>
                <p:nvPr/>
              </p:nvSpPr>
              <p:spPr>
                <a:xfrm>
                  <a:off x="7536378" y="1550407"/>
                  <a:ext cx="2495550" cy="981075"/>
                </a:xfrm>
                <a:prstGeom prst="rect">
                  <a:avLst/>
                </a:prstGeom>
                <a:gradFill>
                  <a:gsLst>
                    <a:gs pos="0">
                      <a:schemeClr val="accent2">
                        <a:lumMod val="40000"/>
                        <a:lumOff val="60000"/>
                        <a:alpha val="31000"/>
                      </a:schemeClr>
                    </a:gs>
                    <a:gs pos="50000">
                      <a:schemeClr val="accent3"/>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2"/>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1424" y="1732249"/>
                  <a:ext cx="304977" cy="232568"/>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022662">
                  <a:off x="8662970" y="1958825"/>
                  <a:ext cx="304977" cy="232568"/>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93167">
                  <a:off x="8371059" y="1676348"/>
                  <a:ext cx="304977" cy="232568"/>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474440">
                  <a:off x="9412842" y="2157983"/>
                  <a:ext cx="304977" cy="23256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916567">
                  <a:off x="9039957" y="1774429"/>
                  <a:ext cx="304977" cy="232568"/>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52569">
                  <a:off x="7928152" y="1657561"/>
                  <a:ext cx="304977" cy="232568"/>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693973">
                  <a:off x="9373812" y="1774430"/>
                  <a:ext cx="304977" cy="232568"/>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492894">
                  <a:off x="8953190" y="2109056"/>
                  <a:ext cx="304977" cy="232568"/>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022662">
                  <a:off x="7845860" y="1958825"/>
                  <a:ext cx="304977" cy="232568"/>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022662">
                  <a:off x="8182278" y="2111106"/>
                  <a:ext cx="304977" cy="232568"/>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916567">
                  <a:off x="8795555" y="1615964"/>
                  <a:ext cx="304977" cy="232568"/>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022662">
                  <a:off x="7602381" y="2182655"/>
                  <a:ext cx="304977" cy="232568"/>
                </a:xfrm>
                <a:prstGeom prst="rect">
                  <a:avLst/>
                </a:prstGeom>
              </p:spPr>
            </p:pic>
            <p:sp>
              <p:nvSpPr>
                <p:cNvPr id="12" name="Right Arrow 11"/>
                <p:cNvSpPr/>
                <p:nvPr/>
              </p:nvSpPr>
              <p:spPr>
                <a:xfrm>
                  <a:off x="7143750" y="1926368"/>
                  <a:ext cx="3320091" cy="190730"/>
                </a:xfrm>
                <a:prstGeom prst="rightArrow">
                  <a:avLst/>
                </a:prstGeom>
                <a:solidFill>
                  <a:srgbClr val="FF0000">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2"/>
                </a:p>
              </p:txBody>
            </p:sp>
          </p:grpSp>
        </p:grpSp>
        <p:sp>
          <p:nvSpPr>
            <p:cNvPr id="31" name="TextBox 30"/>
            <p:cNvSpPr txBox="1"/>
            <p:nvPr/>
          </p:nvSpPr>
          <p:spPr>
            <a:xfrm>
              <a:off x="5671381" y="2837203"/>
              <a:ext cx="355750" cy="390812"/>
            </a:xfrm>
            <a:prstGeom prst="rect">
              <a:avLst/>
            </a:prstGeom>
            <a:noFill/>
          </p:spPr>
          <p:txBody>
            <a:bodyPr wrap="none" rtlCol="0">
              <a:spAutoFit/>
            </a:bodyPr>
            <a:lstStyle/>
            <a:p>
              <a:r>
                <a:rPr lang="en-US" sz="1462" dirty="0"/>
                <a:t>L</a:t>
              </a:r>
            </a:p>
          </p:txBody>
        </p:sp>
        <p:cxnSp>
          <p:nvCxnSpPr>
            <p:cNvPr id="34" name="Straight Arrow Connector 33"/>
            <p:cNvCxnSpPr/>
            <p:nvPr/>
          </p:nvCxnSpPr>
          <p:spPr>
            <a:xfrm>
              <a:off x="5936691" y="3022682"/>
              <a:ext cx="1120693" cy="65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552860" y="3016896"/>
              <a:ext cx="112959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1" name="TextBox 40"/>
          <p:cNvSpPr txBox="1"/>
          <p:nvPr/>
        </p:nvSpPr>
        <p:spPr>
          <a:xfrm>
            <a:off x="2962763" y="1588037"/>
            <a:ext cx="4049956" cy="767326"/>
          </a:xfrm>
          <a:prstGeom prst="rect">
            <a:avLst/>
          </a:prstGeom>
          <a:noFill/>
        </p:spPr>
        <p:txBody>
          <a:bodyPr wrap="none" rtlCol="0">
            <a:spAutoFit/>
          </a:bodyPr>
          <a:lstStyle/>
          <a:p>
            <a:pPr algn="ctr"/>
            <a:r>
              <a:rPr lang="en-US" sz="1462" i="1" dirty="0"/>
              <a:t>Joseph T. Hodges</a:t>
            </a:r>
          </a:p>
          <a:p>
            <a:pPr algn="ctr"/>
            <a:r>
              <a:rPr lang="en-US" sz="1462" i="1" dirty="0"/>
              <a:t>National Institute of Standards and Technology</a:t>
            </a:r>
          </a:p>
          <a:p>
            <a:pPr algn="ctr"/>
            <a:r>
              <a:rPr lang="en-US" sz="1462" i="1" dirty="0"/>
              <a:t>Gaithersburg, Maryland USA</a:t>
            </a:r>
          </a:p>
        </p:txBody>
      </p:sp>
    </p:spTree>
    <p:extLst>
      <p:ext uri="{BB962C8B-B14F-4D97-AF65-F5344CB8AC3E}">
        <p14:creationId xmlns:p14="http://schemas.microsoft.com/office/powerpoint/2010/main" val="411757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115318" y="1036226"/>
            <a:ext cx="6385979" cy="492122"/>
          </a:xfrm>
          <a:prstGeom prst="rect">
            <a:avLst/>
          </a:prstGeom>
          <a:noFill/>
        </p:spPr>
        <p:txBody>
          <a:bodyPr wrap="none" rtlCol="0">
            <a:spAutoFit/>
          </a:bodyPr>
          <a:lstStyle/>
          <a:p>
            <a:r>
              <a:rPr lang="en-US" sz="2598" b="1" dirty="0"/>
              <a:t>O</a:t>
            </a:r>
            <a:r>
              <a:rPr lang="en-US" sz="2598" b="1" baseline="-25000" dirty="0"/>
              <a:t>3</a:t>
            </a:r>
            <a:r>
              <a:rPr lang="en-US" sz="2598" b="1" dirty="0"/>
              <a:t> Cross Section Task Group Members</a:t>
            </a:r>
          </a:p>
        </p:txBody>
      </p:sp>
      <p:sp>
        <p:nvSpPr>
          <p:cNvPr id="13" name="TextBox 12"/>
          <p:cNvSpPr txBox="1"/>
          <p:nvPr/>
        </p:nvSpPr>
        <p:spPr>
          <a:xfrm>
            <a:off x="494676" y="2198111"/>
            <a:ext cx="10455426" cy="2192010"/>
          </a:xfrm>
          <a:prstGeom prst="rect">
            <a:avLst/>
          </a:prstGeom>
          <a:noFill/>
        </p:spPr>
        <p:txBody>
          <a:bodyPr wrap="none" rtlCol="0">
            <a:spAutoFit/>
          </a:bodyPr>
          <a:lstStyle/>
          <a:p>
            <a:r>
              <a:rPr lang="en-US" sz="1949" dirty="0"/>
              <a:t>Gas Analysis Working Group (GAWG):</a:t>
            </a:r>
          </a:p>
          <a:p>
            <a:r>
              <a:rPr lang="en-US" sz="1949" dirty="0"/>
              <a:t>Joseph Hodges (NIST), </a:t>
            </a:r>
            <a:r>
              <a:rPr lang="en-US" sz="1949" dirty="0" err="1"/>
              <a:t>Joëlle</a:t>
            </a:r>
            <a:r>
              <a:rPr lang="en-US" sz="1949" dirty="0"/>
              <a:t> Viallon (BIPM), Robert Wielgosz (BIPM), </a:t>
            </a:r>
            <a:r>
              <a:rPr lang="en-US" sz="1949" dirty="0" err="1"/>
              <a:t>Sangil</a:t>
            </a:r>
            <a:r>
              <a:rPr lang="en-US" sz="1949" dirty="0"/>
              <a:t> Lee (KRISS), </a:t>
            </a:r>
          </a:p>
          <a:p>
            <a:r>
              <a:rPr lang="en-US" sz="1949" dirty="0"/>
              <a:t>Paul Brewer (NPL), </a:t>
            </a:r>
            <a:r>
              <a:rPr lang="en-US" sz="1949" dirty="0" err="1"/>
              <a:t>Jari</a:t>
            </a:r>
            <a:r>
              <a:rPr lang="en-US" sz="1949" dirty="0"/>
              <a:t> Walden (FMI)</a:t>
            </a:r>
          </a:p>
          <a:p>
            <a:endParaRPr lang="en-US" sz="1949" dirty="0"/>
          </a:p>
          <a:p>
            <a:endParaRPr lang="en-US" sz="1949" dirty="0"/>
          </a:p>
          <a:p>
            <a:r>
              <a:rPr lang="en-US" sz="1949" dirty="0"/>
              <a:t>Other: Christof Janssen (Paris-</a:t>
            </a:r>
            <a:r>
              <a:rPr lang="en-US" sz="1949" dirty="0" err="1"/>
              <a:t>Jussieu</a:t>
            </a:r>
            <a:r>
              <a:rPr lang="en-US" sz="1949" dirty="0"/>
              <a:t>), A. Possolo (NIST), V. </a:t>
            </a:r>
            <a:r>
              <a:rPr lang="en-US" sz="1949" dirty="0" err="1"/>
              <a:t>Gorshelev</a:t>
            </a:r>
            <a:r>
              <a:rPr lang="en-US" sz="1949" dirty="0"/>
              <a:t> (IUP-Bremen), </a:t>
            </a:r>
          </a:p>
          <a:p>
            <a:r>
              <a:rPr lang="en-US" sz="1949" dirty="0"/>
              <a:t>M.A. Smith (NASA/Langley), B. Drouin (JPL)</a:t>
            </a:r>
          </a:p>
        </p:txBody>
      </p:sp>
    </p:spTree>
    <p:extLst>
      <p:ext uri="{BB962C8B-B14F-4D97-AF65-F5344CB8AC3E}">
        <p14:creationId xmlns:p14="http://schemas.microsoft.com/office/powerpoint/2010/main" val="28480398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5021" y="880712"/>
            <a:ext cx="6995505" cy="492122"/>
          </a:xfrm>
          <a:prstGeom prst="rect">
            <a:avLst/>
          </a:prstGeom>
          <a:noFill/>
        </p:spPr>
        <p:txBody>
          <a:bodyPr wrap="none" rtlCol="0">
            <a:spAutoFit/>
          </a:bodyPr>
          <a:lstStyle/>
          <a:p>
            <a:r>
              <a:rPr lang="en-US" sz="2598" b="1" dirty="0"/>
              <a:t>Statement of Work and Terms of Reference</a:t>
            </a:r>
          </a:p>
        </p:txBody>
      </p:sp>
      <p:sp>
        <p:nvSpPr>
          <p:cNvPr id="4" name="TextBox 3"/>
          <p:cNvSpPr txBox="1"/>
          <p:nvPr/>
        </p:nvSpPr>
        <p:spPr>
          <a:xfrm>
            <a:off x="123746" y="3232816"/>
            <a:ext cx="9429441" cy="3641638"/>
          </a:xfrm>
          <a:prstGeom prst="rect">
            <a:avLst/>
          </a:prstGeom>
          <a:noFill/>
        </p:spPr>
        <p:txBody>
          <a:bodyPr wrap="none" rtlCol="0">
            <a:spAutoFit/>
          </a:bodyPr>
          <a:lstStyle/>
          <a:p>
            <a:r>
              <a:rPr lang="en-US" sz="1949" i="1" dirty="0"/>
              <a:t>Tasks</a:t>
            </a:r>
          </a:p>
          <a:p>
            <a:endParaRPr lang="en-US" sz="1949" dirty="0"/>
          </a:p>
          <a:p>
            <a:r>
              <a:rPr lang="en-US" sz="1624" dirty="0"/>
              <a:t>Compare, evaluate, and review O</a:t>
            </a:r>
            <a:r>
              <a:rPr lang="en-US" sz="1624" baseline="-25000" dirty="0"/>
              <a:t>3</a:t>
            </a:r>
            <a:r>
              <a:rPr lang="en-US" sz="1624" dirty="0"/>
              <a:t> absorption cross section data in the scientific literature</a:t>
            </a:r>
          </a:p>
          <a:p>
            <a:endParaRPr lang="en-US" sz="1624" dirty="0"/>
          </a:p>
          <a:p>
            <a:r>
              <a:rPr lang="en-US" sz="1624" dirty="0"/>
              <a:t>Assess completeness of the uncertainty budgets and quantify possible biases in published values</a:t>
            </a:r>
          </a:p>
          <a:p>
            <a:endParaRPr lang="en-US" sz="1624" dirty="0"/>
          </a:p>
          <a:p>
            <a:r>
              <a:rPr lang="en-US" sz="1624" dirty="0"/>
              <a:t>Apply a scientifically rigorous strategy for combining literature values to yield the recommended </a:t>
            </a:r>
          </a:p>
          <a:p>
            <a:r>
              <a:rPr lang="en-US" sz="1624" dirty="0"/>
              <a:t>cross section and combined uncertainty</a:t>
            </a:r>
          </a:p>
          <a:p>
            <a:endParaRPr lang="en-US" sz="1624" dirty="0"/>
          </a:p>
          <a:p>
            <a:r>
              <a:rPr lang="en-US" sz="1624" dirty="0"/>
              <a:t>Summarize results in an appropriate peer-reviewed journal</a:t>
            </a:r>
          </a:p>
          <a:p>
            <a:endParaRPr lang="en-US" sz="1624" dirty="0"/>
          </a:p>
          <a:p>
            <a:r>
              <a:rPr lang="en-US" sz="1624" dirty="0"/>
              <a:t>Inform CCQM-GAWG regarding the recommended value for use in future BIPM.QM-K1 comparisons</a:t>
            </a:r>
          </a:p>
          <a:p>
            <a:endParaRPr lang="en-US" sz="1462" dirty="0"/>
          </a:p>
          <a:p>
            <a:endParaRPr lang="en-US" sz="1462" dirty="0"/>
          </a:p>
        </p:txBody>
      </p:sp>
      <p:sp>
        <p:nvSpPr>
          <p:cNvPr id="5" name="TextBox 4"/>
          <p:cNvSpPr txBox="1"/>
          <p:nvPr/>
        </p:nvSpPr>
        <p:spPr>
          <a:xfrm>
            <a:off x="123746" y="1494302"/>
            <a:ext cx="9580427" cy="1617046"/>
          </a:xfrm>
          <a:prstGeom prst="rect">
            <a:avLst/>
          </a:prstGeom>
          <a:noFill/>
        </p:spPr>
        <p:txBody>
          <a:bodyPr wrap="square" rtlCol="0">
            <a:spAutoFit/>
          </a:bodyPr>
          <a:lstStyle/>
          <a:p>
            <a:r>
              <a:rPr lang="en-US" sz="1949" i="1" dirty="0"/>
              <a:t>Principal Deliverable</a:t>
            </a:r>
          </a:p>
          <a:p>
            <a:endParaRPr lang="en-US" sz="1462" dirty="0"/>
          </a:p>
          <a:p>
            <a:r>
              <a:rPr lang="en-US" sz="1624" dirty="0"/>
              <a:t>Recommend the SI-traceable value and uncertainty of the room-temperature O</a:t>
            </a:r>
            <a:r>
              <a:rPr lang="en-US" sz="1624" baseline="-25000" dirty="0"/>
              <a:t>3</a:t>
            </a:r>
            <a:r>
              <a:rPr lang="en-US" sz="1624" dirty="0"/>
              <a:t> cross section at </a:t>
            </a:r>
            <a:r>
              <a:rPr lang="en-US" sz="1624" dirty="0">
                <a:latin typeface="Symbol" panose="05050102010706020507" pitchFamily="18" charset="2"/>
              </a:rPr>
              <a:t>l</a:t>
            </a:r>
            <a:r>
              <a:rPr lang="en-US" sz="1624" dirty="0"/>
              <a:t>=253.65 nm (air) </a:t>
            </a:r>
          </a:p>
          <a:p>
            <a:r>
              <a:rPr lang="en-US" sz="1624" dirty="0"/>
              <a:t>which corresponds to Hg lamp emission sources used in ozone standard reference photometers (SRPs).</a:t>
            </a:r>
          </a:p>
        </p:txBody>
      </p:sp>
    </p:spTree>
    <p:extLst>
      <p:ext uri="{BB962C8B-B14F-4D97-AF65-F5344CB8AC3E}">
        <p14:creationId xmlns:p14="http://schemas.microsoft.com/office/powerpoint/2010/main" val="1729979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758271" y="747407"/>
          <a:ext cx="8617435" cy="5602723"/>
        </p:xfrm>
        <a:graphic>
          <a:graphicData uri="http://schemas.openxmlformats.org/drawingml/2006/table">
            <a:tbl>
              <a:tblPr firstRow="1" bandRow="1">
                <a:tableStyleId>{5C22544A-7EE6-4342-B048-85BDC9FD1C3A}</a:tableStyleId>
              </a:tblPr>
              <a:tblGrid>
                <a:gridCol w="407251">
                  <a:extLst>
                    <a:ext uri="{9D8B030D-6E8A-4147-A177-3AD203B41FA5}">
                      <a16:colId xmlns:a16="http://schemas.microsoft.com/office/drawing/2014/main" val="1495926768"/>
                    </a:ext>
                  </a:extLst>
                </a:gridCol>
                <a:gridCol w="1808196">
                  <a:extLst>
                    <a:ext uri="{9D8B030D-6E8A-4147-A177-3AD203B41FA5}">
                      <a16:colId xmlns:a16="http://schemas.microsoft.com/office/drawing/2014/main" val="1160661310"/>
                    </a:ext>
                  </a:extLst>
                </a:gridCol>
                <a:gridCol w="3387465">
                  <a:extLst>
                    <a:ext uri="{9D8B030D-6E8A-4147-A177-3AD203B41FA5}">
                      <a16:colId xmlns:a16="http://schemas.microsoft.com/office/drawing/2014/main" val="2975555649"/>
                    </a:ext>
                  </a:extLst>
                </a:gridCol>
                <a:gridCol w="1553271">
                  <a:extLst>
                    <a:ext uri="{9D8B030D-6E8A-4147-A177-3AD203B41FA5}">
                      <a16:colId xmlns:a16="http://schemas.microsoft.com/office/drawing/2014/main" val="4150051214"/>
                    </a:ext>
                  </a:extLst>
                </a:gridCol>
                <a:gridCol w="1461252">
                  <a:extLst>
                    <a:ext uri="{9D8B030D-6E8A-4147-A177-3AD203B41FA5}">
                      <a16:colId xmlns:a16="http://schemas.microsoft.com/office/drawing/2014/main" val="2943802490"/>
                    </a:ext>
                  </a:extLst>
                </a:gridCol>
              </a:tblGrid>
              <a:tr h="742960">
                <a:tc>
                  <a:txBody>
                    <a:bodyPr/>
                    <a:lstStyle/>
                    <a:p>
                      <a:endParaRPr lang="en-US" sz="1500" dirty="0"/>
                    </a:p>
                  </a:txBody>
                  <a:tcPr marL="74247" marR="74247" marT="37124" marB="37124">
                    <a:noFill/>
                  </a:tcPr>
                </a:tc>
                <a:tc>
                  <a:txBody>
                    <a:bodyPr/>
                    <a:lstStyle/>
                    <a:p>
                      <a:r>
                        <a:rPr lang="en-US" sz="1500" dirty="0"/>
                        <a:t>R</a:t>
                      </a:r>
                    </a:p>
                  </a:txBody>
                  <a:tcPr marL="74247" marR="74247" marT="37124" marB="37124">
                    <a:noFill/>
                  </a:tcPr>
                </a:tc>
                <a:tc>
                  <a:txBody>
                    <a:bodyPr/>
                    <a:lstStyle/>
                    <a:p>
                      <a:endParaRPr lang="en-US" sz="1500" dirty="0"/>
                    </a:p>
                  </a:txBody>
                  <a:tcPr marL="74247" marR="74247" marT="37124" marB="37124">
                    <a:noFill/>
                  </a:tcPr>
                </a:tc>
                <a:tc>
                  <a:txBody>
                    <a:bodyPr/>
                    <a:lstStyle/>
                    <a:p>
                      <a:r>
                        <a:rPr lang="en-US" sz="1500" dirty="0">
                          <a:solidFill>
                            <a:schemeClr val="tx1"/>
                          </a:solidFill>
                        </a:rPr>
                        <a:t>cross</a:t>
                      </a:r>
                      <a:r>
                        <a:rPr lang="en-US" sz="1500" baseline="0" dirty="0">
                          <a:solidFill>
                            <a:schemeClr val="tx1"/>
                          </a:solidFill>
                        </a:rPr>
                        <a:t> </a:t>
                      </a:r>
                      <a:r>
                        <a:rPr lang="en-US" sz="1500" dirty="0">
                          <a:solidFill>
                            <a:schemeClr val="tx1"/>
                          </a:solidFill>
                        </a:rPr>
                        <a:t>section </a:t>
                      </a:r>
                    </a:p>
                    <a:p>
                      <a:r>
                        <a:rPr lang="en-US" sz="1500" dirty="0">
                          <a:solidFill>
                            <a:schemeClr val="tx1"/>
                          </a:solidFill>
                        </a:rPr>
                        <a:t>(10</a:t>
                      </a:r>
                      <a:r>
                        <a:rPr lang="en-US" sz="1500" baseline="30000" dirty="0">
                          <a:solidFill>
                            <a:schemeClr val="tx1"/>
                          </a:solidFill>
                        </a:rPr>
                        <a:t>-17</a:t>
                      </a:r>
                      <a:r>
                        <a:rPr lang="en-US" sz="1500" dirty="0">
                          <a:solidFill>
                            <a:schemeClr val="tx1"/>
                          </a:solidFill>
                        </a:rPr>
                        <a:t>cm</a:t>
                      </a:r>
                      <a:r>
                        <a:rPr lang="en-US" sz="1500" baseline="30000" dirty="0">
                          <a:solidFill>
                            <a:schemeClr val="tx1"/>
                          </a:solidFill>
                        </a:rPr>
                        <a:t>2</a:t>
                      </a:r>
                      <a:r>
                        <a:rPr lang="en-US" sz="1500" dirty="0">
                          <a:solidFill>
                            <a:schemeClr val="tx1"/>
                          </a:solidFill>
                        </a:rPr>
                        <a:t>/</a:t>
                      </a:r>
                      <a:r>
                        <a:rPr lang="en-US" sz="1500" dirty="0" err="1">
                          <a:solidFill>
                            <a:schemeClr val="tx1"/>
                          </a:solidFill>
                        </a:rPr>
                        <a:t>molec</a:t>
                      </a:r>
                      <a:r>
                        <a:rPr lang="en-US" sz="1500" dirty="0">
                          <a:solidFill>
                            <a:schemeClr val="tx1"/>
                          </a:solidFill>
                        </a:rPr>
                        <a:t>.) </a:t>
                      </a:r>
                    </a:p>
                  </a:txBody>
                  <a:tcPr marL="74247" marR="74247" marT="37124" marB="37124">
                    <a:noFill/>
                  </a:tcPr>
                </a:tc>
                <a:tc>
                  <a:txBody>
                    <a:bodyPr/>
                    <a:lstStyle/>
                    <a:p>
                      <a:pPr algn="ctr"/>
                      <a:r>
                        <a:rPr lang="en-US" sz="1500" dirty="0">
                          <a:solidFill>
                            <a:schemeClr val="tx1"/>
                          </a:solidFill>
                        </a:rPr>
                        <a:t>rel. </a:t>
                      </a:r>
                      <a:r>
                        <a:rPr lang="en-US" sz="1500" dirty="0" err="1">
                          <a:solidFill>
                            <a:schemeClr val="tx1"/>
                          </a:solidFill>
                        </a:rPr>
                        <a:t>uncert</a:t>
                      </a:r>
                      <a:r>
                        <a:rPr lang="en-US" sz="1500" dirty="0">
                          <a:solidFill>
                            <a:schemeClr val="tx1"/>
                          </a:solidFill>
                        </a:rPr>
                        <a:t>. </a:t>
                      </a:r>
                    </a:p>
                    <a:p>
                      <a:pPr algn="ctr"/>
                      <a:r>
                        <a:rPr lang="en-US" sz="1500" dirty="0">
                          <a:solidFill>
                            <a:schemeClr val="tx1"/>
                          </a:solidFill>
                        </a:rPr>
                        <a:t>(%)</a:t>
                      </a:r>
                    </a:p>
                  </a:txBody>
                  <a:tcPr marL="74247" marR="74247" marT="37124" marB="37124">
                    <a:noFill/>
                  </a:tcPr>
                </a:tc>
                <a:extLst>
                  <a:ext uri="{0D108BD9-81ED-4DB2-BD59-A6C34878D82A}">
                    <a16:rowId xmlns:a16="http://schemas.microsoft.com/office/drawing/2014/main" val="1608297682"/>
                  </a:ext>
                </a:extLst>
              </a:tr>
              <a:tr h="267707">
                <a:tc>
                  <a:txBody>
                    <a:bodyPr/>
                    <a:lstStyle/>
                    <a:p>
                      <a:r>
                        <a:rPr lang="en-US" sz="1100" dirty="0"/>
                        <a:t>1</a:t>
                      </a:r>
                    </a:p>
                  </a:txBody>
                  <a:tcPr marL="74247" marR="74247" marT="37124" marB="37124"/>
                </a:tc>
                <a:tc>
                  <a:txBody>
                    <a:bodyPr/>
                    <a:lstStyle/>
                    <a:p>
                      <a:r>
                        <a:rPr lang="en-US" sz="1100" dirty="0"/>
                        <a:t>Inn &amp; Tanaka (1959)</a:t>
                      </a:r>
                    </a:p>
                  </a:txBody>
                  <a:tcPr marL="74247" marR="74247" marT="37124" marB="37124"/>
                </a:tc>
                <a:tc>
                  <a:txBody>
                    <a:bodyPr/>
                    <a:lstStyle/>
                    <a:p>
                      <a:r>
                        <a:rPr lang="en-US" sz="1100" dirty="0" err="1"/>
                        <a:t>uv</a:t>
                      </a:r>
                      <a:r>
                        <a:rPr lang="en-US" sz="1100" dirty="0"/>
                        <a:t> spectrophotometer; &gt; 5% impurity</a:t>
                      </a:r>
                    </a:p>
                  </a:txBody>
                  <a:tcPr marL="74247" marR="74247" marT="37124" marB="37124"/>
                </a:tc>
                <a:tc>
                  <a:txBody>
                    <a:bodyPr/>
                    <a:lstStyle/>
                    <a:p>
                      <a:pPr algn="ctr" fontAlgn="b"/>
                      <a:r>
                        <a:rPr lang="en-US" sz="1100" b="0" i="0" u="none" strike="noStrike" dirty="0">
                          <a:solidFill>
                            <a:srgbClr val="000000"/>
                          </a:solidFill>
                          <a:effectLst/>
                          <a:latin typeface="+mn-lt"/>
                        </a:rPr>
                        <a:t>1.140</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5.00</a:t>
                      </a:r>
                    </a:p>
                  </a:txBody>
                  <a:tcPr marL="7734" marR="7734" marT="7734" marB="0" anchor="ctr"/>
                </a:tc>
                <a:extLst>
                  <a:ext uri="{0D108BD9-81ED-4DB2-BD59-A6C34878D82A}">
                    <a16:rowId xmlns:a16="http://schemas.microsoft.com/office/drawing/2014/main" val="3091496765"/>
                  </a:ext>
                </a:extLst>
              </a:tr>
              <a:tr h="3535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2</a:t>
                      </a:r>
                    </a:p>
                  </a:txBody>
                  <a:tcPr marL="74247" marR="74247" marT="37124" marB="371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Hearn (1961)</a:t>
                      </a:r>
                    </a:p>
                  </a:txBody>
                  <a:tcPr marL="74247" marR="74247" marT="37124" marB="37124"/>
                </a:tc>
                <a:tc>
                  <a:txBody>
                    <a:bodyPr/>
                    <a:lstStyle/>
                    <a:p>
                      <a:r>
                        <a:rPr lang="en-US" sz="1100" dirty="0"/>
                        <a:t>Current reference value; Hg lamp, abs cell</a:t>
                      </a:r>
                    </a:p>
                  </a:txBody>
                  <a:tcPr marL="74247" marR="74247" marT="37124" marB="37124"/>
                </a:tc>
                <a:tc>
                  <a:txBody>
                    <a:bodyPr/>
                    <a:lstStyle/>
                    <a:p>
                      <a:pPr algn="ctr" fontAlgn="b"/>
                      <a:r>
                        <a:rPr lang="en-US" sz="1100" b="0" i="0" u="none" strike="noStrike" dirty="0">
                          <a:solidFill>
                            <a:srgbClr val="000000"/>
                          </a:solidFill>
                          <a:effectLst/>
                          <a:latin typeface="+mn-lt"/>
                        </a:rPr>
                        <a:t>1.147</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2.09</a:t>
                      </a:r>
                    </a:p>
                  </a:txBody>
                  <a:tcPr marL="7734" marR="7734" marT="7734" marB="0" anchor="ctr"/>
                </a:tc>
                <a:extLst>
                  <a:ext uri="{0D108BD9-81ED-4DB2-BD59-A6C34878D82A}">
                    <a16:rowId xmlns:a16="http://schemas.microsoft.com/office/drawing/2014/main" val="2206256103"/>
                  </a:ext>
                </a:extLst>
              </a:tr>
              <a:tr h="353590">
                <a:tc>
                  <a:txBody>
                    <a:bodyPr/>
                    <a:lstStyle/>
                    <a:p>
                      <a:r>
                        <a:rPr lang="en-US" sz="1100" dirty="0"/>
                        <a:t>3</a:t>
                      </a:r>
                    </a:p>
                  </a:txBody>
                  <a:tcPr marL="74247" marR="74247" marT="37124" marB="37124"/>
                </a:tc>
                <a:tc>
                  <a:txBody>
                    <a:bodyPr/>
                    <a:lstStyle/>
                    <a:p>
                      <a:r>
                        <a:rPr lang="en-US" sz="1100" dirty="0"/>
                        <a:t>De</a:t>
                      </a:r>
                      <a:r>
                        <a:rPr lang="en-US" sz="1100" baseline="0" dirty="0"/>
                        <a:t> More &amp; </a:t>
                      </a:r>
                      <a:r>
                        <a:rPr lang="en-US" sz="1100" baseline="0" dirty="0" err="1"/>
                        <a:t>Raper</a:t>
                      </a:r>
                      <a:r>
                        <a:rPr lang="en-US" sz="1100" baseline="0" dirty="0"/>
                        <a:t> (1964)</a:t>
                      </a:r>
                      <a:endParaRPr lang="en-US" sz="1100" dirty="0"/>
                    </a:p>
                  </a:txBody>
                  <a:tcPr marL="74247" marR="74247" marT="37124" marB="37124"/>
                </a:tc>
                <a:tc>
                  <a:txBody>
                    <a:bodyPr/>
                    <a:lstStyle/>
                    <a:p>
                      <a:r>
                        <a:rPr lang="en-US" sz="1100" dirty="0"/>
                        <a:t>Low temp (77 K); </a:t>
                      </a:r>
                      <a:r>
                        <a:rPr lang="en-US" sz="1100" dirty="0" err="1"/>
                        <a:t>uv</a:t>
                      </a:r>
                      <a:r>
                        <a:rPr lang="en-US" sz="1100" dirty="0"/>
                        <a:t> spectrophotometer</a:t>
                      </a:r>
                    </a:p>
                  </a:txBody>
                  <a:tcPr marL="74247" marR="74247" marT="37124" marB="37124"/>
                </a:tc>
                <a:tc>
                  <a:txBody>
                    <a:bodyPr/>
                    <a:lstStyle/>
                    <a:p>
                      <a:pPr algn="ctr" fontAlgn="b"/>
                      <a:r>
                        <a:rPr lang="en-US" sz="1100" b="0" i="0" u="none" strike="noStrike" dirty="0">
                          <a:solidFill>
                            <a:srgbClr val="000000"/>
                          </a:solidFill>
                          <a:effectLst/>
                          <a:latin typeface="+mn-lt"/>
                        </a:rPr>
                        <a:t>1.110</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5.66</a:t>
                      </a:r>
                    </a:p>
                  </a:txBody>
                  <a:tcPr marL="7734" marR="7734" marT="7734" marB="0" anchor="ctr"/>
                </a:tc>
                <a:extLst>
                  <a:ext uri="{0D108BD9-81ED-4DB2-BD59-A6C34878D82A}">
                    <a16:rowId xmlns:a16="http://schemas.microsoft.com/office/drawing/2014/main" val="2332298700"/>
                  </a:ext>
                </a:extLst>
              </a:tr>
              <a:tr h="353590">
                <a:tc>
                  <a:txBody>
                    <a:bodyPr/>
                    <a:lstStyle/>
                    <a:p>
                      <a:r>
                        <a:rPr lang="en-US" sz="1100" dirty="0"/>
                        <a:t>4</a:t>
                      </a:r>
                    </a:p>
                  </a:txBody>
                  <a:tcPr marL="74247" marR="74247" marT="37124" marB="37124"/>
                </a:tc>
                <a:tc>
                  <a:txBody>
                    <a:bodyPr/>
                    <a:lstStyle/>
                    <a:p>
                      <a:r>
                        <a:rPr lang="en-US" sz="1100" dirty="0"/>
                        <a:t>Griggs (1968)</a:t>
                      </a:r>
                    </a:p>
                  </a:txBody>
                  <a:tcPr marL="74247" marR="74247" marT="37124" marB="37124"/>
                </a:tc>
                <a:tc>
                  <a:txBody>
                    <a:bodyPr/>
                    <a:lstStyle/>
                    <a:p>
                      <a:r>
                        <a:rPr lang="en-US" sz="1100" dirty="0"/>
                        <a:t>Dual-beam spectrometer; &lt; 0.2% impurity</a:t>
                      </a:r>
                    </a:p>
                  </a:txBody>
                  <a:tcPr marL="74247" marR="74247" marT="37124" marB="37124"/>
                </a:tc>
                <a:tc>
                  <a:txBody>
                    <a:bodyPr/>
                    <a:lstStyle/>
                    <a:p>
                      <a:pPr algn="ctr" fontAlgn="b"/>
                      <a:r>
                        <a:rPr lang="en-US" sz="1100" b="0" i="0" u="none" strike="noStrike" dirty="0">
                          <a:solidFill>
                            <a:srgbClr val="000000"/>
                          </a:solidFill>
                          <a:effectLst/>
                          <a:latin typeface="+mn-lt"/>
                        </a:rPr>
                        <a:t>1.129</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1.54</a:t>
                      </a:r>
                    </a:p>
                  </a:txBody>
                  <a:tcPr marL="7734" marR="7734" marT="7734" marB="0" anchor="ctr"/>
                </a:tc>
                <a:extLst>
                  <a:ext uri="{0D108BD9-81ED-4DB2-BD59-A6C34878D82A}">
                    <a16:rowId xmlns:a16="http://schemas.microsoft.com/office/drawing/2014/main" val="915525286"/>
                  </a:ext>
                </a:extLst>
              </a:tr>
              <a:tr h="253059">
                <a:tc>
                  <a:txBody>
                    <a:bodyPr/>
                    <a:lstStyle/>
                    <a:p>
                      <a:r>
                        <a:rPr lang="en-US" sz="1100" dirty="0"/>
                        <a:t>5</a:t>
                      </a:r>
                    </a:p>
                  </a:txBody>
                  <a:tcPr marL="74247" marR="74247" marT="37124" marB="37124"/>
                </a:tc>
                <a:tc>
                  <a:txBody>
                    <a:bodyPr/>
                    <a:lstStyle/>
                    <a:p>
                      <a:r>
                        <a:rPr lang="en-US" sz="1100" dirty="0"/>
                        <a:t>Molina</a:t>
                      </a:r>
                      <a:r>
                        <a:rPr lang="en-US" sz="1100" baseline="0" dirty="0"/>
                        <a:t> &amp; Molina (1986)</a:t>
                      </a:r>
                      <a:endParaRPr lang="en-US" sz="1100" dirty="0"/>
                    </a:p>
                  </a:txBody>
                  <a:tcPr marL="74247" marR="74247" marT="37124" marB="37124"/>
                </a:tc>
                <a:tc>
                  <a:txBody>
                    <a:bodyPr/>
                    <a:lstStyle/>
                    <a:p>
                      <a:r>
                        <a:rPr lang="en-US" sz="1100" dirty="0"/>
                        <a:t>Hg lamp; High</a:t>
                      </a:r>
                      <a:r>
                        <a:rPr lang="en-US" sz="1100" baseline="0" dirty="0"/>
                        <a:t> purity O</a:t>
                      </a:r>
                      <a:r>
                        <a:rPr lang="en-US" sz="1100" baseline="-25000" dirty="0"/>
                        <a:t>3</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1.157</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0.70</a:t>
                      </a:r>
                    </a:p>
                  </a:txBody>
                  <a:tcPr marL="7734" marR="7734" marT="7734" marB="0" anchor="ctr"/>
                </a:tc>
                <a:extLst>
                  <a:ext uri="{0D108BD9-81ED-4DB2-BD59-A6C34878D82A}">
                    <a16:rowId xmlns:a16="http://schemas.microsoft.com/office/drawing/2014/main" val="2480209536"/>
                  </a:ext>
                </a:extLst>
              </a:tr>
              <a:tr h="420735">
                <a:tc>
                  <a:txBody>
                    <a:bodyPr/>
                    <a:lstStyle/>
                    <a:p>
                      <a:r>
                        <a:rPr lang="en-US" sz="1100" dirty="0"/>
                        <a:t>6</a:t>
                      </a:r>
                    </a:p>
                  </a:txBody>
                  <a:tcPr marL="74247" marR="74247" marT="37124" marB="37124"/>
                </a:tc>
                <a:tc>
                  <a:txBody>
                    <a:bodyPr/>
                    <a:lstStyle/>
                    <a:p>
                      <a:r>
                        <a:rPr lang="en-US" sz="1100" dirty="0" err="1"/>
                        <a:t>Mauersberger</a:t>
                      </a:r>
                      <a:r>
                        <a:rPr lang="en-US" sz="1100" baseline="0" dirty="0"/>
                        <a:t> (1987)</a:t>
                      </a:r>
                      <a:endParaRPr lang="en-US" sz="1100" dirty="0"/>
                    </a:p>
                  </a:txBody>
                  <a:tcPr marL="74247" marR="74247" marT="37124" marB="37124"/>
                </a:tc>
                <a:tc>
                  <a:txBody>
                    <a:bodyPr/>
                    <a:lstStyle/>
                    <a:p>
                      <a:r>
                        <a:rPr lang="en-US" sz="1100" dirty="0"/>
                        <a:t>Hg</a:t>
                      </a:r>
                      <a:r>
                        <a:rPr lang="en-US" sz="1100" baseline="0" dirty="0"/>
                        <a:t> </a:t>
                      </a:r>
                      <a:r>
                        <a:rPr lang="en-US" sz="1100" dirty="0"/>
                        <a:t>lamp; direct absorption, high-purity O</a:t>
                      </a:r>
                      <a:r>
                        <a:rPr lang="en-US" sz="1100" baseline="-25000" dirty="0"/>
                        <a:t>3</a:t>
                      </a:r>
                      <a:r>
                        <a:rPr lang="en-US" sz="1100" dirty="0"/>
                        <a:t>, trace analysis, accurate</a:t>
                      </a:r>
                      <a:r>
                        <a:rPr lang="en-US" sz="1100" baseline="0" dirty="0"/>
                        <a:t> pressure measurement</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1.135</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0.68</a:t>
                      </a:r>
                    </a:p>
                  </a:txBody>
                  <a:tcPr marL="7734" marR="7734" marT="7734" marB="0" anchor="ctr"/>
                </a:tc>
                <a:extLst>
                  <a:ext uri="{0D108BD9-81ED-4DB2-BD59-A6C34878D82A}">
                    <a16:rowId xmlns:a16="http://schemas.microsoft.com/office/drawing/2014/main" val="3545275029"/>
                  </a:ext>
                </a:extLst>
              </a:tr>
              <a:tr h="253059">
                <a:tc>
                  <a:txBody>
                    <a:bodyPr/>
                    <a:lstStyle/>
                    <a:p>
                      <a:r>
                        <a:rPr lang="en-US" sz="1100" dirty="0"/>
                        <a:t>7</a:t>
                      </a:r>
                    </a:p>
                  </a:txBody>
                  <a:tcPr marL="74247" marR="74247" marT="37124" marB="37124"/>
                </a:tc>
                <a:tc>
                  <a:txBody>
                    <a:bodyPr/>
                    <a:lstStyle/>
                    <a:p>
                      <a:r>
                        <a:rPr lang="en-US" sz="1100" dirty="0"/>
                        <a:t>Yoshino (1988)</a:t>
                      </a:r>
                    </a:p>
                  </a:txBody>
                  <a:tcPr marL="74247" marR="74247" marT="37124" marB="37124"/>
                </a:tc>
                <a:tc>
                  <a:txBody>
                    <a:bodyPr/>
                    <a:lstStyle/>
                    <a:p>
                      <a:r>
                        <a:rPr lang="en-US" sz="1100" dirty="0"/>
                        <a:t>Hg lamp; assumed 100 % purity</a:t>
                      </a:r>
                    </a:p>
                  </a:txBody>
                  <a:tcPr marL="74247" marR="74247" marT="37124" marB="37124"/>
                </a:tc>
                <a:tc>
                  <a:txBody>
                    <a:bodyPr/>
                    <a:lstStyle/>
                    <a:p>
                      <a:pPr algn="ctr" fontAlgn="b"/>
                      <a:r>
                        <a:rPr lang="en-US" sz="1100" b="0" i="0" u="none" strike="noStrike" dirty="0">
                          <a:solidFill>
                            <a:srgbClr val="000000"/>
                          </a:solidFill>
                          <a:effectLst/>
                          <a:latin typeface="+mn-lt"/>
                        </a:rPr>
                        <a:t>1.145</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7734" marR="7734" marT="7734" marB="0" anchor="ctr"/>
                </a:tc>
                <a:extLst>
                  <a:ext uri="{0D108BD9-81ED-4DB2-BD59-A6C34878D82A}">
                    <a16:rowId xmlns:a16="http://schemas.microsoft.com/office/drawing/2014/main" val="3149683066"/>
                  </a:ext>
                </a:extLst>
              </a:tr>
              <a:tr h="420735">
                <a:tc>
                  <a:txBody>
                    <a:bodyPr/>
                    <a:lstStyle/>
                    <a:p>
                      <a:r>
                        <a:rPr lang="en-US" sz="1100" dirty="0"/>
                        <a:t>8</a:t>
                      </a:r>
                    </a:p>
                  </a:txBody>
                  <a:tcPr marL="74247" marR="74247" marT="37124" marB="37124"/>
                </a:tc>
                <a:tc>
                  <a:txBody>
                    <a:bodyPr/>
                    <a:lstStyle/>
                    <a:p>
                      <a:r>
                        <a:rPr lang="en-US" sz="1100" dirty="0" err="1"/>
                        <a:t>Brion</a:t>
                      </a:r>
                      <a:r>
                        <a:rPr lang="en-US" sz="1100" dirty="0"/>
                        <a:t> (1993)</a:t>
                      </a:r>
                    </a:p>
                  </a:txBody>
                  <a:tcPr marL="74247" marR="74247" marT="37124" marB="37124"/>
                </a:tc>
                <a:tc>
                  <a:txBody>
                    <a:bodyPr/>
                    <a:lstStyle/>
                    <a:p>
                      <a:r>
                        <a:rPr lang="en-US" sz="1100" dirty="0"/>
                        <a:t>Grating spectrometer; variable temp</a:t>
                      </a:r>
                      <a:r>
                        <a:rPr lang="en-US" sz="1100" baseline="0" dirty="0"/>
                        <a:t> cell 229 K – 295 K</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1.130</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0.97</a:t>
                      </a:r>
                    </a:p>
                  </a:txBody>
                  <a:tcPr marL="7734" marR="7734" marT="7734" marB="0" anchor="ctr"/>
                </a:tc>
                <a:extLst>
                  <a:ext uri="{0D108BD9-81ED-4DB2-BD59-A6C34878D82A}">
                    <a16:rowId xmlns:a16="http://schemas.microsoft.com/office/drawing/2014/main" val="550715679"/>
                  </a:ext>
                </a:extLst>
              </a:tr>
              <a:tr h="353590">
                <a:tc>
                  <a:txBody>
                    <a:bodyPr/>
                    <a:lstStyle/>
                    <a:p>
                      <a:r>
                        <a:rPr lang="en-US" sz="1100" dirty="0"/>
                        <a:t>9</a:t>
                      </a:r>
                    </a:p>
                  </a:txBody>
                  <a:tcPr marL="74247" marR="74247" marT="37124" marB="37124"/>
                </a:tc>
                <a:tc>
                  <a:txBody>
                    <a:bodyPr/>
                    <a:lstStyle/>
                    <a:p>
                      <a:r>
                        <a:rPr lang="en-US" sz="1100" dirty="0"/>
                        <a:t>Burrows (1999)</a:t>
                      </a:r>
                    </a:p>
                  </a:txBody>
                  <a:tcPr marL="74247" marR="74247" marT="37124" marB="37124"/>
                </a:tc>
                <a:tc>
                  <a:txBody>
                    <a:bodyPr/>
                    <a:lstStyle/>
                    <a:p>
                      <a:r>
                        <a:rPr lang="en-US" sz="1100" dirty="0"/>
                        <a:t>Gas-phase titration (GPT) for [O</a:t>
                      </a:r>
                      <a:r>
                        <a:rPr lang="en-US" sz="1100" baseline="-25000" dirty="0"/>
                        <a:t>3</a:t>
                      </a:r>
                      <a:r>
                        <a:rPr lang="en-US" sz="1100" dirty="0"/>
                        <a:t>]</a:t>
                      </a:r>
                    </a:p>
                  </a:txBody>
                  <a:tcPr marL="74247" marR="74247" marT="37124" marB="37124"/>
                </a:tc>
                <a:tc>
                  <a:txBody>
                    <a:bodyPr/>
                    <a:lstStyle/>
                    <a:p>
                      <a:pPr algn="ctr" fontAlgn="b"/>
                      <a:r>
                        <a:rPr lang="en-US" sz="1100" b="0" i="0" u="none" strike="noStrike" dirty="0">
                          <a:solidFill>
                            <a:srgbClr val="000000"/>
                          </a:solidFill>
                          <a:effectLst/>
                          <a:latin typeface="+mn-lt"/>
                        </a:rPr>
                        <a:t>1.150</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2.60</a:t>
                      </a:r>
                    </a:p>
                  </a:txBody>
                  <a:tcPr marL="7734" marR="7734" marT="7734" marB="0" anchor="ctr"/>
                </a:tc>
                <a:extLst>
                  <a:ext uri="{0D108BD9-81ED-4DB2-BD59-A6C34878D82A}">
                    <a16:rowId xmlns:a16="http://schemas.microsoft.com/office/drawing/2014/main" val="694329148"/>
                  </a:ext>
                </a:extLst>
              </a:tr>
              <a:tr h="420735">
                <a:tc>
                  <a:txBody>
                    <a:bodyPr/>
                    <a:lstStyle/>
                    <a:p>
                      <a:r>
                        <a:rPr lang="en-US" sz="1100" dirty="0"/>
                        <a:t>10</a:t>
                      </a:r>
                    </a:p>
                  </a:txBody>
                  <a:tcPr marL="74247" marR="74247" marT="37124" marB="37124"/>
                </a:tc>
                <a:tc>
                  <a:txBody>
                    <a:bodyPr/>
                    <a:lstStyle/>
                    <a:p>
                      <a:r>
                        <a:rPr lang="en-US" sz="1100" dirty="0" err="1"/>
                        <a:t>Dufour</a:t>
                      </a:r>
                      <a:r>
                        <a:rPr lang="en-US" sz="1100" dirty="0"/>
                        <a:t> (2004)</a:t>
                      </a:r>
                    </a:p>
                  </a:txBody>
                  <a:tcPr marL="74247" marR="74247" marT="37124" marB="37124"/>
                </a:tc>
                <a:tc>
                  <a:txBody>
                    <a:bodyPr/>
                    <a:lstStyle/>
                    <a:p>
                      <a:r>
                        <a:rPr lang="en-US" sz="1100" dirty="0"/>
                        <a:t>Linked</a:t>
                      </a:r>
                      <a:r>
                        <a:rPr lang="en-US" sz="1100" baseline="0" dirty="0"/>
                        <a:t> to 10 um IR </a:t>
                      </a:r>
                      <a:r>
                        <a:rPr lang="en-US" sz="1100" baseline="0" dirty="0" err="1"/>
                        <a:t>meas</a:t>
                      </a:r>
                      <a:r>
                        <a:rPr lang="en-US" sz="1100" baseline="0" dirty="0"/>
                        <a:t>, using SRP and O</a:t>
                      </a:r>
                      <a:r>
                        <a:rPr lang="en-US" sz="1100" baseline="-25000" dirty="0"/>
                        <a:t>3</a:t>
                      </a:r>
                      <a:r>
                        <a:rPr lang="en-US" sz="1100" baseline="0" dirty="0"/>
                        <a:t> generator</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1.147</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0.63</a:t>
                      </a:r>
                    </a:p>
                  </a:txBody>
                  <a:tcPr marL="7734" marR="7734" marT="7734" marB="0" anchor="ctr"/>
                </a:tc>
                <a:extLst>
                  <a:ext uri="{0D108BD9-81ED-4DB2-BD59-A6C34878D82A}">
                    <a16:rowId xmlns:a16="http://schemas.microsoft.com/office/drawing/2014/main" val="1563626452"/>
                  </a:ext>
                </a:extLst>
              </a:tr>
              <a:tr h="253059">
                <a:tc>
                  <a:txBody>
                    <a:bodyPr/>
                    <a:lstStyle/>
                    <a:p>
                      <a:r>
                        <a:rPr lang="en-US" sz="1100" dirty="0"/>
                        <a:t>11</a:t>
                      </a:r>
                    </a:p>
                  </a:txBody>
                  <a:tcPr marL="74247" marR="74247" marT="37124" marB="37124"/>
                </a:tc>
                <a:tc>
                  <a:txBody>
                    <a:bodyPr/>
                    <a:lstStyle/>
                    <a:p>
                      <a:r>
                        <a:rPr lang="en-US" sz="1100" dirty="0" err="1"/>
                        <a:t>Tanimoto</a:t>
                      </a:r>
                      <a:r>
                        <a:rPr lang="en-US" sz="1100" baseline="0" dirty="0"/>
                        <a:t> (2006)</a:t>
                      </a:r>
                      <a:endParaRPr lang="en-US" sz="1100" dirty="0"/>
                    </a:p>
                  </a:txBody>
                  <a:tcPr marL="74247" marR="74247" marT="37124" marB="37124"/>
                </a:tc>
                <a:tc>
                  <a:txBody>
                    <a:bodyPr/>
                    <a:lstStyle/>
                    <a:p>
                      <a:r>
                        <a:rPr lang="en-US" sz="1100" dirty="0"/>
                        <a:t>GPT for [O</a:t>
                      </a:r>
                      <a:r>
                        <a:rPr lang="en-US" sz="1100" baseline="-25000" dirty="0"/>
                        <a:t>3</a:t>
                      </a:r>
                      <a:r>
                        <a:rPr lang="en-US" sz="1100" dirty="0"/>
                        <a:t>] and</a:t>
                      </a:r>
                      <a:r>
                        <a:rPr lang="en-US" sz="1100" baseline="0" dirty="0"/>
                        <a:t> SRP</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1.121</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0.50</a:t>
                      </a:r>
                    </a:p>
                  </a:txBody>
                  <a:tcPr marL="7734" marR="7734" marT="7734" marB="0" anchor="ctr"/>
                </a:tc>
                <a:extLst>
                  <a:ext uri="{0D108BD9-81ED-4DB2-BD59-A6C34878D82A}">
                    <a16:rowId xmlns:a16="http://schemas.microsoft.com/office/drawing/2014/main" val="1551072858"/>
                  </a:ext>
                </a:extLst>
              </a:tr>
              <a:tr h="253059">
                <a:tc>
                  <a:txBody>
                    <a:bodyPr/>
                    <a:lstStyle/>
                    <a:p>
                      <a:r>
                        <a:rPr lang="en-US" sz="1100" dirty="0"/>
                        <a:t>12</a:t>
                      </a:r>
                    </a:p>
                  </a:txBody>
                  <a:tcPr marL="74247" marR="74247" marT="37124" marB="37124"/>
                </a:tc>
                <a:tc>
                  <a:txBody>
                    <a:bodyPr/>
                    <a:lstStyle/>
                    <a:p>
                      <a:r>
                        <a:rPr lang="en-US" sz="1100" dirty="0" err="1"/>
                        <a:t>Gorshelev</a:t>
                      </a:r>
                      <a:r>
                        <a:rPr lang="en-US" sz="1100" dirty="0"/>
                        <a:t> (2014)</a:t>
                      </a:r>
                    </a:p>
                  </a:txBody>
                  <a:tcPr marL="74247" marR="74247" marT="37124" marB="37124"/>
                </a:tc>
                <a:tc>
                  <a:txBody>
                    <a:bodyPr/>
                    <a:lstStyle/>
                    <a:p>
                      <a:r>
                        <a:rPr lang="en-US" sz="1100" dirty="0"/>
                        <a:t>Echelle spectrometer; D</a:t>
                      </a:r>
                      <a:r>
                        <a:rPr lang="en-US" sz="1100" baseline="-25000" dirty="0"/>
                        <a:t>2</a:t>
                      </a:r>
                      <a:r>
                        <a:rPr lang="en-US" sz="1100" baseline="0" dirty="0"/>
                        <a:t> lamp</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1.120</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1.39</a:t>
                      </a:r>
                    </a:p>
                  </a:txBody>
                  <a:tcPr marL="7734" marR="7734" marT="7734" marB="0" anchor="ctr"/>
                </a:tc>
                <a:extLst>
                  <a:ext uri="{0D108BD9-81ED-4DB2-BD59-A6C34878D82A}">
                    <a16:rowId xmlns:a16="http://schemas.microsoft.com/office/drawing/2014/main" val="3064801214"/>
                  </a:ext>
                </a:extLst>
              </a:tr>
              <a:tr h="279518">
                <a:tc>
                  <a:txBody>
                    <a:bodyPr/>
                    <a:lstStyle/>
                    <a:p>
                      <a:r>
                        <a:rPr lang="en-US" sz="1100" dirty="0"/>
                        <a:t>13</a:t>
                      </a:r>
                    </a:p>
                  </a:txBody>
                  <a:tcPr marL="74247" marR="74247" marT="37124" marB="37124"/>
                </a:tc>
                <a:tc>
                  <a:txBody>
                    <a:bodyPr/>
                    <a:lstStyle/>
                    <a:p>
                      <a:r>
                        <a:rPr lang="en-US" sz="1100" dirty="0"/>
                        <a:t>Viallon (2015)</a:t>
                      </a:r>
                    </a:p>
                  </a:txBody>
                  <a:tcPr marL="74247" marR="74247" marT="37124" marB="37124"/>
                </a:tc>
                <a:tc>
                  <a:txBody>
                    <a:bodyPr/>
                    <a:lstStyle/>
                    <a:p>
                      <a:r>
                        <a:rPr lang="en-US" sz="1100" dirty="0"/>
                        <a:t>High-purity O</a:t>
                      </a:r>
                      <a:r>
                        <a:rPr lang="en-US" sz="1100" baseline="-25000" dirty="0"/>
                        <a:t>3</a:t>
                      </a:r>
                      <a:r>
                        <a:rPr lang="en-US" sz="1100" dirty="0"/>
                        <a:t>, laser-based &amp; linked</a:t>
                      </a:r>
                      <a:r>
                        <a:rPr lang="en-US" sz="1100" baseline="0" dirty="0"/>
                        <a:t> to SRP</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1.126</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0.43</a:t>
                      </a:r>
                    </a:p>
                  </a:txBody>
                  <a:tcPr marL="7734" marR="7734" marT="7734" marB="0" anchor="ctr"/>
                </a:tc>
                <a:extLst>
                  <a:ext uri="{0D108BD9-81ED-4DB2-BD59-A6C34878D82A}">
                    <a16:rowId xmlns:a16="http://schemas.microsoft.com/office/drawing/2014/main" val="2984992265"/>
                  </a:ext>
                </a:extLst>
              </a:tr>
              <a:tr h="253059">
                <a:tc>
                  <a:txBody>
                    <a:bodyPr/>
                    <a:lstStyle/>
                    <a:p>
                      <a:r>
                        <a:rPr lang="en-US" sz="1100" dirty="0"/>
                        <a:t>14</a:t>
                      </a:r>
                    </a:p>
                  </a:txBody>
                  <a:tcPr marL="74247" marR="74247" marT="37124" marB="37124"/>
                </a:tc>
                <a:tc>
                  <a:txBody>
                    <a:bodyPr/>
                    <a:lstStyle/>
                    <a:p>
                      <a:r>
                        <a:rPr lang="en-US" sz="1100" dirty="0"/>
                        <a:t>Janssen (</a:t>
                      </a:r>
                      <a:r>
                        <a:rPr lang="en-US" sz="1100" dirty="0" err="1"/>
                        <a:t>unpub</a:t>
                      </a:r>
                      <a:r>
                        <a:rPr lang="en-US" sz="1100" dirty="0"/>
                        <a:t>)</a:t>
                      </a:r>
                    </a:p>
                  </a:txBody>
                  <a:tcPr marL="74247" marR="74247" marT="37124" marB="37124"/>
                </a:tc>
                <a:tc>
                  <a:txBody>
                    <a:bodyPr/>
                    <a:lstStyle/>
                    <a:p>
                      <a:r>
                        <a:rPr lang="en-US" sz="1100" dirty="0"/>
                        <a:t>GPT-based </a:t>
                      </a:r>
                      <a:r>
                        <a:rPr lang="en-US" sz="1100" dirty="0" err="1"/>
                        <a:t>meas</a:t>
                      </a:r>
                      <a:r>
                        <a:rPr lang="en-US" sz="1100" dirty="0"/>
                        <a:t> of [O</a:t>
                      </a:r>
                      <a:r>
                        <a:rPr lang="en-US" sz="1100" baseline="-25000" dirty="0"/>
                        <a:t>3</a:t>
                      </a:r>
                      <a:r>
                        <a:rPr lang="en-US" sz="1100" dirty="0"/>
                        <a:t>]</a:t>
                      </a:r>
                    </a:p>
                  </a:txBody>
                  <a:tcPr marL="74247" marR="74247" marT="37124" marB="37124"/>
                </a:tc>
                <a:tc>
                  <a:txBody>
                    <a:bodyPr/>
                    <a:lstStyle/>
                    <a:p>
                      <a:pPr algn="ctr" fontAlgn="b"/>
                      <a:r>
                        <a:rPr lang="en-US" sz="1100" b="0" i="0" u="none" strike="noStrike" dirty="0">
                          <a:solidFill>
                            <a:srgbClr val="000000"/>
                          </a:solidFill>
                          <a:effectLst/>
                          <a:latin typeface="+mn-lt"/>
                        </a:rPr>
                        <a:t>1.131</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0.35</a:t>
                      </a:r>
                    </a:p>
                  </a:txBody>
                  <a:tcPr marL="7734" marR="7734" marT="7734" marB="0" anchor="ctr"/>
                </a:tc>
                <a:extLst>
                  <a:ext uri="{0D108BD9-81ED-4DB2-BD59-A6C34878D82A}">
                    <a16:rowId xmlns:a16="http://schemas.microsoft.com/office/drawing/2014/main" val="3512796549"/>
                  </a:ext>
                </a:extLst>
              </a:tr>
              <a:tr h="3535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15</a:t>
                      </a:r>
                    </a:p>
                  </a:txBody>
                  <a:tcPr marL="74247" marR="74247" marT="37124" marB="371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Viallon (2016)</a:t>
                      </a:r>
                    </a:p>
                  </a:txBody>
                  <a:tcPr marL="74247" marR="74247" marT="37124" marB="37124"/>
                </a:tc>
                <a:tc>
                  <a:txBody>
                    <a:bodyPr/>
                    <a:lstStyle/>
                    <a:p>
                      <a:r>
                        <a:rPr lang="en-US" sz="1100" dirty="0"/>
                        <a:t>GPT-based </a:t>
                      </a:r>
                      <a:r>
                        <a:rPr lang="en-US" sz="1100" dirty="0" err="1"/>
                        <a:t>meas</a:t>
                      </a:r>
                      <a:r>
                        <a:rPr lang="en-US" sz="1100" dirty="0"/>
                        <a:t> of [O</a:t>
                      </a:r>
                      <a:r>
                        <a:rPr lang="en-US" sz="1100" baseline="-25000" dirty="0"/>
                        <a:t>3</a:t>
                      </a:r>
                      <a:r>
                        <a:rPr lang="en-US" sz="1100" dirty="0"/>
                        <a:t>], </a:t>
                      </a:r>
                      <a:r>
                        <a:rPr lang="en-US" sz="1100" baseline="0" dirty="0"/>
                        <a:t>linked to SRP</a:t>
                      </a:r>
                      <a:endParaRPr lang="en-US" sz="1100" dirty="0"/>
                    </a:p>
                  </a:txBody>
                  <a:tcPr marL="74247" marR="74247" marT="37124" marB="37124"/>
                </a:tc>
                <a:tc>
                  <a:txBody>
                    <a:bodyPr/>
                    <a:lstStyle/>
                    <a:p>
                      <a:pPr algn="ctr" fontAlgn="b"/>
                      <a:r>
                        <a:rPr lang="en-US" sz="1100" b="0" i="0" u="none" strike="noStrike" dirty="0">
                          <a:solidFill>
                            <a:srgbClr val="000000"/>
                          </a:solidFill>
                          <a:effectLst/>
                          <a:latin typeface="+mn-lt"/>
                        </a:rPr>
                        <a:t>1.111</a:t>
                      </a:r>
                    </a:p>
                  </a:txBody>
                  <a:tcPr marL="7734" marR="7734" marT="7734" marB="0" anchor="ctr"/>
                </a:tc>
                <a:tc>
                  <a:txBody>
                    <a:bodyPr/>
                    <a:lstStyle/>
                    <a:p>
                      <a:pPr algn="ctr" fontAlgn="b"/>
                      <a:r>
                        <a:rPr lang="en-US" sz="1100" b="0" i="0" u="none" strike="noStrike" dirty="0">
                          <a:solidFill>
                            <a:srgbClr val="000000"/>
                          </a:solidFill>
                          <a:effectLst/>
                          <a:latin typeface="Calibri" panose="020F0502020204030204" pitchFamily="34" charset="0"/>
                        </a:rPr>
                        <a:t>0.80</a:t>
                      </a:r>
                    </a:p>
                  </a:txBody>
                  <a:tcPr marL="7734" marR="7734" marT="7734" marB="0" anchor="ctr"/>
                </a:tc>
                <a:extLst>
                  <a:ext uri="{0D108BD9-81ED-4DB2-BD59-A6C34878D82A}">
                    <a16:rowId xmlns:a16="http://schemas.microsoft.com/office/drawing/2014/main" val="4168393473"/>
                  </a:ext>
                </a:extLst>
              </a:tr>
            </a:tbl>
          </a:graphicData>
        </a:graphic>
      </p:graphicFrame>
      <p:sp>
        <p:nvSpPr>
          <p:cNvPr id="4" name="TextBox 3"/>
          <p:cNvSpPr txBox="1"/>
          <p:nvPr/>
        </p:nvSpPr>
        <p:spPr>
          <a:xfrm>
            <a:off x="3544785" y="948386"/>
            <a:ext cx="1367682" cy="317331"/>
          </a:xfrm>
          <a:prstGeom prst="rect">
            <a:avLst/>
          </a:prstGeom>
          <a:noFill/>
        </p:spPr>
        <p:txBody>
          <a:bodyPr wrap="none" rtlCol="0">
            <a:spAutoFit/>
          </a:bodyPr>
          <a:lstStyle/>
          <a:p>
            <a:r>
              <a:rPr lang="en-US" sz="1462" b="1" dirty="0"/>
              <a:t>Exp. </a:t>
            </a:r>
            <a:r>
              <a:rPr lang="en-US" sz="1462" b="1" dirty="0" err="1"/>
              <a:t>Descrip</a:t>
            </a:r>
            <a:r>
              <a:rPr lang="en-US" sz="1462" b="1" dirty="0"/>
              <a:t>.</a:t>
            </a:r>
          </a:p>
        </p:txBody>
      </p:sp>
      <p:sp>
        <p:nvSpPr>
          <p:cNvPr id="5" name="TextBox 4"/>
          <p:cNvSpPr txBox="1"/>
          <p:nvPr/>
        </p:nvSpPr>
        <p:spPr>
          <a:xfrm>
            <a:off x="359354" y="948386"/>
            <a:ext cx="1024639" cy="317331"/>
          </a:xfrm>
          <a:prstGeom prst="rect">
            <a:avLst/>
          </a:prstGeom>
          <a:noFill/>
        </p:spPr>
        <p:txBody>
          <a:bodyPr wrap="none" rtlCol="0">
            <a:spAutoFit/>
          </a:bodyPr>
          <a:lstStyle/>
          <a:p>
            <a:r>
              <a:rPr lang="en-US" sz="1462" b="1" dirty="0"/>
              <a:t>Identifier </a:t>
            </a:r>
          </a:p>
        </p:txBody>
      </p:sp>
      <p:sp>
        <p:nvSpPr>
          <p:cNvPr id="6" name="TextBox 5"/>
          <p:cNvSpPr txBox="1"/>
          <p:nvPr/>
        </p:nvSpPr>
        <p:spPr>
          <a:xfrm>
            <a:off x="1314993" y="948386"/>
            <a:ext cx="1090363" cy="317331"/>
          </a:xfrm>
          <a:prstGeom prst="rect">
            <a:avLst/>
          </a:prstGeom>
          <a:noFill/>
        </p:spPr>
        <p:txBody>
          <a:bodyPr wrap="none" rtlCol="0">
            <a:spAutoFit/>
          </a:bodyPr>
          <a:lstStyle/>
          <a:p>
            <a:r>
              <a:rPr lang="en-US" sz="1462" b="1" dirty="0"/>
              <a:t>Reference</a:t>
            </a:r>
          </a:p>
        </p:txBody>
      </p:sp>
    </p:spTree>
    <p:extLst>
      <p:ext uri="{BB962C8B-B14F-4D97-AF65-F5344CB8AC3E}">
        <p14:creationId xmlns:p14="http://schemas.microsoft.com/office/powerpoint/2010/main" val="2999319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962707" y="773995"/>
            <a:ext cx="8781571" cy="442301"/>
          </a:xfrm>
          <a:prstGeom prst="rect">
            <a:avLst/>
          </a:prstGeom>
          <a:noFill/>
        </p:spPr>
        <p:txBody>
          <a:bodyPr wrap="none" rtlCol="0">
            <a:spAutoFit/>
          </a:bodyPr>
          <a:lstStyle/>
          <a:p>
            <a:r>
              <a:rPr lang="en-US" sz="2274" b="1" dirty="0"/>
              <a:t>Statistical analysis 253.65 nm O</a:t>
            </a:r>
            <a:r>
              <a:rPr lang="en-US" sz="2274" b="1" baseline="-25000" dirty="0"/>
              <a:t>3 </a:t>
            </a:r>
            <a:r>
              <a:rPr lang="en-US" sz="2274" b="1" dirty="0"/>
              <a:t>cross section measurements</a:t>
            </a:r>
          </a:p>
        </p:txBody>
      </p:sp>
      <p:grpSp>
        <p:nvGrpSpPr>
          <p:cNvPr id="50" name="Group 49"/>
          <p:cNvGrpSpPr/>
          <p:nvPr/>
        </p:nvGrpSpPr>
        <p:grpSpPr>
          <a:xfrm>
            <a:off x="1167173" y="1310732"/>
            <a:ext cx="6680738" cy="4781241"/>
            <a:chOff x="1437442" y="820228"/>
            <a:chExt cx="8227720" cy="5888379"/>
          </a:xfrm>
        </p:grpSpPr>
        <p:grpSp>
          <p:nvGrpSpPr>
            <p:cNvPr id="40" name="Group 39"/>
            <p:cNvGrpSpPr/>
            <p:nvPr/>
          </p:nvGrpSpPr>
          <p:grpSpPr>
            <a:xfrm>
              <a:off x="1437442" y="820228"/>
              <a:ext cx="8227720" cy="5888379"/>
              <a:chOff x="991271" y="673844"/>
              <a:chExt cx="8227720" cy="5888379"/>
            </a:xfrm>
          </p:grpSpPr>
          <p:pic>
            <p:nvPicPr>
              <p:cNvPr id="2" name="Picture 1"/>
              <p:cNvPicPr>
                <a:picLocks noChangeAspect="1"/>
              </p:cNvPicPr>
              <p:nvPr/>
            </p:nvPicPr>
            <p:blipFill>
              <a:blip r:embed="rId2"/>
              <a:stretch>
                <a:fillRect/>
              </a:stretch>
            </p:blipFill>
            <p:spPr>
              <a:xfrm>
                <a:off x="1153639" y="1509126"/>
                <a:ext cx="7575917" cy="5053097"/>
              </a:xfrm>
              <a:prstGeom prst="rect">
                <a:avLst/>
              </a:prstGeom>
            </p:spPr>
          </p:pic>
          <p:sp>
            <p:nvSpPr>
              <p:cNvPr id="4" name="TextBox 3"/>
              <p:cNvSpPr txBox="1"/>
              <p:nvPr/>
            </p:nvSpPr>
            <p:spPr>
              <a:xfrm>
                <a:off x="8588828" y="3241894"/>
                <a:ext cx="630163" cy="390812"/>
              </a:xfrm>
              <a:prstGeom prst="rect">
                <a:avLst/>
              </a:prstGeom>
              <a:noFill/>
            </p:spPr>
            <p:txBody>
              <a:bodyPr wrap="none" rtlCol="0">
                <a:spAutoFit/>
              </a:bodyPr>
              <a:lstStyle/>
              <a:p>
                <a:r>
                  <a:rPr lang="en-US" sz="1462" dirty="0"/>
                  <a:t>+-u </a:t>
                </a:r>
              </a:p>
            </p:txBody>
          </p:sp>
          <p:cxnSp>
            <p:nvCxnSpPr>
              <p:cNvPr id="6" name="Straight Arrow Connector 5"/>
              <p:cNvCxnSpPr/>
              <p:nvPr/>
            </p:nvCxnSpPr>
            <p:spPr>
              <a:xfrm>
                <a:off x="8588829" y="2951747"/>
                <a:ext cx="0" cy="32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8588828" y="3594225"/>
                <a:ext cx="1" cy="32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79190" y="1272208"/>
                <a:ext cx="2596457" cy="760223"/>
              </a:xfrm>
              <a:prstGeom prst="rect">
                <a:avLst/>
              </a:prstGeom>
              <a:noFill/>
            </p:spPr>
            <p:txBody>
              <a:bodyPr wrap="none" rtlCol="0">
                <a:spAutoFit/>
              </a:bodyPr>
              <a:lstStyle/>
              <a:p>
                <a:r>
                  <a:rPr lang="en-US" sz="1137" dirty="0"/>
                  <a:t>Thin lines: excess uncertainty</a:t>
                </a:r>
              </a:p>
              <a:p>
                <a:r>
                  <a:rPr lang="en-US" sz="1137" dirty="0"/>
                  <a:t>associated with heterogeneity</a:t>
                </a:r>
              </a:p>
              <a:p>
                <a:r>
                  <a:rPr lang="en-US" sz="1137" dirty="0"/>
                  <a:t>of the measurements</a:t>
                </a:r>
              </a:p>
            </p:txBody>
          </p:sp>
          <p:cxnSp>
            <p:nvCxnSpPr>
              <p:cNvPr id="14" name="Straight Arrow Connector 13"/>
              <p:cNvCxnSpPr/>
              <p:nvPr/>
            </p:nvCxnSpPr>
            <p:spPr>
              <a:xfrm flipH="1">
                <a:off x="4127759" y="1993475"/>
                <a:ext cx="557479" cy="45752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6200000">
                <a:off x="1997055" y="4283767"/>
                <a:ext cx="1441555" cy="359934"/>
              </a:xfrm>
              <a:prstGeom prst="rect">
                <a:avLst/>
              </a:prstGeom>
              <a:noFill/>
            </p:spPr>
            <p:txBody>
              <a:bodyPr wrap="none" rtlCol="0">
                <a:spAutoFit/>
              </a:bodyPr>
              <a:lstStyle/>
              <a:p>
                <a:r>
                  <a:rPr lang="en-US" sz="1299" dirty="0"/>
                  <a:t>Hearn (1961)</a:t>
                </a:r>
              </a:p>
            </p:txBody>
          </p:sp>
          <p:sp>
            <p:nvSpPr>
              <p:cNvPr id="16" name="TextBox 15"/>
              <p:cNvSpPr txBox="1"/>
              <p:nvPr/>
            </p:nvSpPr>
            <p:spPr>
              <a:xfrm rot="16200000">
                <a:off x="3390002" y="4753434"/>
                <a:ext cx="2164110" cy="359934"/>
              </a:xfrm>
              <a:prstGeom prst="rect">
                <a:avLst/>
              </a:prstGeom>
              <a:noFill/>
            </p:spPr>
            <p:txBody>
              <a:bodyPr wrap="none" rtlCol="0">
                <a:spAutoFit/>
              </a:bodyPr>
              <a:lstStyle/>
              <a:p>
                <a:r>
                  <a:rPr lang="en-US" sz="1299" dirty="0" err="1"/>
                  <a:t>Mauersberger</a:t>
                </a:r>
                <a:r>
                  <a:rPr lang="en-US" sz="1299" dirty="0"/>
                  <a:t> (1987)</a:t>
                </a:r>
              </a:p>
            </p:txBody>
          </p:sp>
          <p:sp>
            <p:nvSpPr>
              <p:cNvPr id="17" name="TextBox 16"/>
              <p:cNvSpPr txBox="1"/>
              <p:nvPr/>
            </p:nvSpPr>
            <p:spPr>
              <a:xfrm rot="16200000">
                <a:off x="4684713" y="4387180"/>
                <a:ext cx="1360614" cy="359934"/>
              </a:xfrm>
              <a:prstGeom prst="rect">
                <a:avLst/>
              </a:prstGeom>
              <a:noFill/>
            </p:spPr>
            <p:txBody>
              <a:bodyPr wrap="none" rtlCol="0">
                <a:spAutoFit/>
              </a:bodyPr>
              <a:lstStyle/>
              <a:p>
                <a:r>
                  <a:rPr lang="en-US" sz="1299" dirty="0" err="1"/>
                  <a:t>Brion</a:t>
                </a:r>
                <a:r>
                  <a:rPr lang="en-US" sz="1299" dirty="0"/>
                  <a:t> (1993)</a:t>
                </a:r>
              </a:p>
            </p:txBody>
          </p:sp>
          <p:sp>
            <p:nvSpPr>
              <p:cNvPr id="18" name="TextBox 17"/>
              <p:cNvSpPr txBox="1"/>
              <p:nvPr/>
            </p:nvSpPr>
            <p:spPr>
              <a:xfrm rot="16200000">
                <a:off x="6764639" y="4446431"/>
                <a:ext cx="1493121" cy="359934"/>
              </a:xfrm>
              <a:prstGeom prst="rect">
                <a:avLst/>
              </a:prstGeom>
              <a:noFill/>
            </p:spPr>
            <p:txBody>
              <a:bodyPr wrap="none" rtlCol="0">
                <a:spAutoFit/>
              </a:bodyPr>
              <a:lstStyle/>
              <a:p>
                <a:r>
                  <a:rPr lang="en-US" sz="1299" dirty="0"/>
                  <a:t>Viallon (2015)</a:t>
                </a:r>
              </a:p>
            </p:txBody>
          </p:sp>
          <p:sp>
            <p:nvSpPr>
              <p:cNvPr id="19" name="TextBox 18"/>
              <p:cNvSpPr txBox="1"/>
              <p:nvPr/>
            </p:nvSpPr>
            <p:spPr>
              <a:xfrm rot="16200000">
                <a:off x="7588149" y="4864870"/>
                <a:ext cx="1548398" cy="359934"/>
              </a:xfrm>
              <a:prstGeom prst="rect">
                <a:avLst/>
              </a:prstGeom>
              <a:noFill/>
            </p:spPr>
            <p:txBody>
              <a:bodyPr wrap="none" rtlCol="0">
                <a:spAutoFit/>
              </a:bodyPr>
              <a:lstStyle/>
              <a:p>
                <a:r>
                  <a:rPr lang="en-US" sz="1299" b="1" dirty="0">
                    <a:solidFill>
                      <a:srgbClr val="FF0000"/>
                    </a:solidFill>
                  </a:rPr>
                  <a:t>Viallon (2016)</a:t>
                </a:r>
              </a:p>
            </p:txBody>
          </p:sp>
          <p:sp>
            <p:nvSpPr>
              <p:cNvPr id="20" name="TextBox 19"/>
              <p:cNvSpPr txBox="1"/>
              <p:nvPr/>
            </p:nvSpPr>
            <p:spPr>
              <a:xfrm rot="16200000">
                <a:off x="5761017" y="4566780"/>
                <a:ext cx="1785617" cy="359934"/>
              </a:xfrm>
              <a:prstGeom prst="rect">
                <a:avLst/>
              </a:prstGeom>
              <a:noFill/>
            </p:spPr>
            <p:txBody>
              <a:bodyPr wrap="none" rtlCol="0">
                <a:spAutoFit/>
              </a:bodyPr>
              <a:lstStyle/>
              <a:p>
                <a:r>
                  <a:rPr lang="en-US" sz="1299" b="1" dirty="0" err="1">
                    <a:solidFill>
                      <a:srgbClr val="FF0000"/>
                    </a:solidFill>
                  </a:rPr>
                  <a:t>Tanimoto</a:t>
                </a:r>
                <a:r>
                  <a:rPr lang="en-US" sz="1299" b="1" dirty="0">
                    <a:solidFill>
                      <a:srgbClr val="FF0000"/>
                    </a:solidFill>
                  </a:rPr>
                  <a:t> (2006)</a:t>
                </a:r>
              </a:p>
            </p:txBody>
          </p:sp>
          <p:sp>
            <p:nvSpPr>
              <p:cNvPr id="21" name="TextBox 20"/>
              <p:cNvSpPr txBox="1"/>
              <p:nvPr/>
            </p:nvSpPr>
            <p:spPr>
              <a:xfrm rot="16200000">
                <a:off x="4928497" y="4522153"/>
                <a:ext cx="1710046" cy="359934"/>
              </a:xfrm>
              <a:prstGeom prst="rect">
                <a:avLst/>
              </a:prstGeom>
              <a:noFill/>
            </p:spPr>
            <p:txBody>
              <a:bodyPr wrap="none" rtlCol="0">
                <a:spAutoFit/>
              </a:bodyPr>
              <a:lstStyle/>
              <a:p>
                <a:r>
                  <a:rPr lang="en-US" sz="1299" b="1" dirty="0">
                    <a:solidFill>
                      <a:srgbClr val="FF0000"/>
                    </a:solidFill>
                  </a:rPr>
                  <a:t>Burrows (1999)</a:t>
                </a:r>
              </a:p>
            </p:txBody>
          </p:sp>
          <p:sp>
            <p:nvSpPr>
              <p:cNvPr id="22" name="TextBox 21"/>
              <p:cNvSpPr txBox="1"/>
              <p:nvPr/>
            </p:nvSpPr>
            <p:spPr>
              <a:xfrm rot="16200000">
                <a:off x="7405172" y="4177237"/>
                <a:ext cx="1048691" cy="359934"/>
              </a:xfrm>
              <a:prstGeom prst="rect">
                <a:avLst/>
              </a:prstGeom>
              <a:noFill/>
            </p:spPr>
            <p:txBody>
              <a:bodyPr wrap="none" rtlCol="0">
                <a:spAutoFit/>
              </a:bodyPr>
              <a:lstStyle/>
              <a:p>
                <a:r>
                  <a:rPr lang="en-US" sz="1299" b="1" dirty="0"/>
                  <a:t>Janssen</a:t>
                </a:r>
              </a:p>
            </p:txBody>
          </p:sp>
          <p:sp>
            <p:nvSpPr>
              <p:cNvPr id="27" name="TextBox 26"/>
              <p:cNvSpPr txBox="1"/>
              <p:nvPr/>
            </p:nvSpPr>
            <p:spPr>
              <a:xfrm rot="16200000">
                <a:off x="2882037" y="4554761"/>
                <a:ext cx="1486962" cy="359934"/>
              </a:xfrm>
              <a:prstGeom prst="rect">
                <a:avLst/>
              </a:prstGeom>
              <a:noFill/>
            </p:spPr>
            <p:txBody>
              <a:bodyPr wrap="none" rtlCol="0">
                <a:spAutoFit/>
              </a:bodyPr>
              <a:lstStyle/>
              <a:p>
                <a:r>
                  <a:rPr lang="en-US" sz="1299" dirty="0"/>
                  <a:t>Griggs (1968)</a:t>
                </a:r>
              </a:p>
            </p:txBody>
          </p:sp>
          <p:sp>
            <p:nvSpPr>
              <p:cNvPr id="28" name="TextBox 27"/>
              <p:cNvSpPr txBox="1"/>
              <p:nvPr/>
            </p:nvSpPr>
            <p:spPr>
              <a:xfrm rot="16200000">
                <a:off x="1763746" y="5097176"/>
                <a:ext cx="1167142" cy="359934"/>
              </a:xfrm>
              <a:prstGeom prst="rect">
                <a:avLst/>
              </a:prstGeom>
              <a:noFill/>
            </p:spPr>
            <p:txBody>
              <a:bodyPr wrap="none" rtlCol="0">
                <a:spAutoFit/>
              </a:bodyPr>
              <a:lstStyle/>
              <a:p>
                <a:r>
                  <a:rPr lang="en-US" sz="1299" dirty="0"/>
                  <a:t>Inn (1959)</a:t>
                </a:r>
              </a:p>
            </p:txBody>
          </p:sp>
          <p:sp>
            <p:nvSpPr>
              <p:cNvPr id="29" name="TextBox 28"/>
              <p:cNvSpPr txBox="1"/>
              <p:nvPr/>
            </p:nvSpPr>
            <p:spPr>
              <a:xfrm rot="16200000">
                <a:off x="2325836" y="1329159"/>
                <a:ext cx="1670563" cy="359934"/>
              </a:xfrm>
              <a:prstGeom prst="rect">
                <a:avLst/>
              </a:prstGeom>
              <a:noFill/>
            </p:spPr>
            <p:txBody>
              <a:bodyPr wrap="none" rtlCol="0">
                <a:spAutoFit/>
              </a:bodyPr>
              <a:lstStyle/>
              <a:p>
                <a:r>
                  <a:rPr lang="en-US" sz="1299" dirty="0"/>
                  <a:t>De More (1964)</a:t>
                </a:r>
              </a:p>
            </p:txBody>
          </p:sp>
          <p:sp>
            <p:nvSpPr>
              <p:cNvPr id="31" name="TextBox 30"/>
              <p:cNvSpPr txBox="1"/>
              <p:nvPr/>
            </p:nvSpPr>
            <p:spPr>
              <a:xfrm rot="16200000">
                <a:off x="4111800" y="4485316"/>
                <a:ext cx="1604387" cy="359934"/>
              </a:xfrm>
              <a:prstGeom prst="rect">
                <a:avLst/>
              </a:prstGeom>
              <a:noFill/>
            </p:spPr>
            <p:txBody>
              <a:bodyPr wrap="none" rtlCol="0">
                <a:spAutoFit/>
              </a:bodyPr>
              <a:lstStyle/>
              <a:p>
                <a:r>
                  <a:rPr lang="en-US" sz="1299" dirty="0"/>
                  <a:t>Yoshino (1988)</a:t>
                </a:r>
              </a:p>
            </p:txBody>
          </p:sp>
          <p:sp>
            <p:nvSpPr>
              <p:cNvPr id="33" name="TextBox 32"/>
              <p:cNvSpPr txBox="1"/>
              <p:nvPr/>
            </p:nvSpPr>
            <p:spPr>
              <a:xfrm>
                <a:off x="991271" y="937927"/>
                <a:ext cx="2116729" cy="329217"/>
              </a:xfrm>
              <a:prstGeom prst="rect">
                <a:avLst/>
              </a:prstGeom>
              <a:noFill/>
            </p:spPr>
            <p:txBody>
              <a:bodyPr wrap="none" rtlCol="0">
                <a:spAutoFit/>
              </a:bodyPr>
              <a:lstStyle/>
              <a:p>
                <a:r>
                  <a:rPr lang="en-US" sz="1137" dirty="0"/>
                  <a:t>Current reference value</a:t>
                </a:r>
              </a:p>
            </p:txBody>
          </p:sp>
          <p:cxnSp>
            <p:nvCxnSpPr>
              <p:cNvPr id="37" name="Straight Arrow Connector 36"/>
              <p:cNvCxnSpPr/>
              <p:nvPr/>
            </p:nvCxnSpPr>
            <p:spPr>
              <a:xfrm>
                <a:off x="2277700" y="1254811"/>
                <a:ext cx="440134" cy="992978"/>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rot="16200000">
                <a:off x="5470597" y="4453961"/>
                <a:ext cx="1498807" cy="359934"/>
              </a:xfrm>
              <a:prstGeom prst="rect">
                <a:avLst/>
              </a:prstGeom>
              <a:noFill/>
            </p:spPr>
            <p:txBody>
              <a:bodyPr wrap="none" rtlCol="0">
                <a:spAutoFit/>
              </a:bodyPr>
              <a:lstStyle/>
              <a:p>
                <a:r>
                  <a:rPr lang="en-US" sz="1299" dirty="0" err="1"/>
                  <a:t>Dufour</a:t>
                </a:r>
                <a:r>
                  <a:rPr lang="en-US" sz="1299" dirty="0"/>
                  <a:t> (2010)</a:t>
                </a:r>
              </a:p>
            </p:txBody>
          </p:sp>
          <p:sp>
            <p:nvSpPr>
              <p:cNvPr id="43" name="TextBox 42"/>
              <p:cNvSpPr txBox="1"/>
              <p:nvPr/>
            </p:nvSpPr>
            <p:spPr>
              <a:xfrm rot="16200000">
                <a:off x="6146018" y="4864869"/>
                <a:ext cx="1818626" cy="359934"/>
              </a:xfrm>
              <a:prstGeom prst="rect">
                <a:avLst/>
              </a:prstGeom>
              <a:noFill/>
            </p:spPr>
            <p:txBody>
              <a:bodyPr wrap="none" rtlCol="0">
                <a:spAutoFit/>
              </a:bodyPr>
              <a:lstStyle/>
              <a:p>
                <a:r>
                  <a:rPr lang="en-US" sz="1299" dirty="0" err="1"/>
                  <a:t>Gorshelev</a:t>
                </a:r>
                <a:r>
                  <a:rPr lang="en-US" sz="1299" dirty="0"/>
                  <a:t> (2014)</a:t>
                </a:r>
              </a:p>
            </p:txBody>
          </p:sp>
          <p:sp>
            <p:nvSpPr>
              <p:cNvPr id="45" name="TextBox 44"/>
              <p:cNvSpPr txBox="1"/>
              <p:nvPr/>
            </p:nvSpPr>
            <p:spPr>
              <a:xfrm rot="16200000">
                <a:off x="3291715" y="4454506"/>
                <a:ext cx="1486962" cy="359934"/>
              </a:xfrm>
              <a:prstGeom prst="rect">
                <a:avLst/>
              </a:prstGeom>
              <a:noFill/>
            </p:spPr>
            <p:txBody>
              <a:bodyPr wrap="none" rtlCol="0">
                <a:spAutoFit/>
              </a:bodyPr>
              <a:lstStyle/>
              <a:p>
                <a:r>
                  <a:rPr lang="en-US" sz="1299" dirty="0"/>
                  <a:t>Molina (1986)</a:t>
                </a:r>
              </a:p>
            </p:txBody>
          </p:sp>
        </p:grpSp>
        <p:sp>
          <p:nvSpPr>
            <p:cNvPr id="44" name="Rectangle 43"/>
            <p:cNvSpPr/>
            <p:nvPr/>
          </p:nvSpPr>
          <p:spPr>
            <a:xfrm>
              <a:off x="2550695" y="5910977"/>
              <a:ext cx="6993355" cy="594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2"/>
            </a:p>
          </p:txBody>
        </p:sp>
      </p:grpSp>
      <p:sp>
        <p:nvSpPr>
          <p:cNvPr id="46" name="TextBox 45"/>
          <p:cNvSpPr txBox="1"/>
          <p:nvPr/>
        </p:nvSpPr>
        <p:spPr>
          <a:xfrm>
            <a:off x="7974084" y="4544737"/>
            <a:ext cx="2060629" cy="692113"/>
          </a:xfrm>
          <a:prstGeom prst="rect">
            <a:avLst/>
          </a:prstGeom>
          <a:noFill/>
        </p:spPr>
        <p:txBody>
          <a:bodyPr wrap="none" rtlCol="0">
            <a:spAutoFit/>
          </a:bodyPr>
          <a:lstStyle/>
          <a:p>
            <a:r>
              <a:rPr lang="en-US" sz="1299" b="1" u="sng" dirty="0"/>
              <a:t>[O</a:t>
            </a:r>
            <a:r>
              <a:rPr lang="en-US" sz="1299" b="1" u="sng" baseline="-25000" dirty="0"/>
              <a:t>3</a:t>
            </a:r>
            <a:r>
              <a:rPr lang="en-US" sz="1299" b="1" u="sng" dirty="0"/>
              <a:t>] determined by</a:t>
            </a:r>
          </a:p>
          <a:p>
            <a:r>
              <a:rPr lang="en-US" sz="1299" b="1" dirty="0"/>
              <a:t>Y: direct pressure </a:t>
            </a:r>
            <a:r>
              <a:rPr lang="en-US" sz="1299" b="1" dirty="0" err="1"/>
              <a:t>meas</a:t>
            </a:r>
            <a:endParaRPr lang="en-US" sz="1299" b="1" dirty="0"/>
          </a:p>
          <a:p>
            <a:r>
              <a:rPr lang="en-US" sz="1299" b="1" dirty="0">
                <a:solidFill>
                  <a:srgbClr val="FF0000"/>
                </a:solidFill>
              </a:rPr>
              <a:t>X</a:t>
            </a:r>
            <a:r>
              <a:rPr lang="en-US" sz="1299" b="1" dirty="0"/>
              <a:t>:</a:t>
            </a:r>
            <a:r>
              <a:rPr lang="en-US" sz="1299" b="1" dirty="0">
                <a:solidFill>
                  <a:srgbClr val="FF0000"/>
                </a:solidFill>
              </a:rPr>
              <a:t> </a:t>
            </a:r>
            <a:r>
              <a:rPr lang="en-US" sz="1299" b="1" dirty="0"/>
              <a:t>(gas-phase titration)</a:t>
            </a:r>
          </a:p>
        </p:txBody>
      </p:sp>
      <p:grpSp>
        <p:nvGrpSpPr>
          <p:cNvPr id="49" name="Group 48"/>
          <p:cNvGrpSpPr/>
          <p:nvPr/>
        </p:nvGrpSpPr>
        <p:grpSpPr>
          <a:xfrm>
            <a:off x="6041631" y="1581752"/>
            <a:ext cx="3712156" cy="1343738"/>
            <a:chOff x="7716252" y="1088718"/>
            <a:chExt cx="4571738" cy="1654892"/>
          </a:xfrm>
        </p:grpSpPr>
        <p:sp>
          <p:nvSpPr>
            <p:cNvPr id="3" name="TextBox 2"/>
            <p:cNvSpPr txBox="1"/>
            <p:nvPr/>
          </p:nvSpPr>
          <p:spPr>
            <a:xfrm>
              <a:off x="7798281" y="1162034"/>
              <a:ext cx="4489709" cy="1499202"/>
            </a:xfrm>
            <a:prstGeom prst="rect">
              <a:avLst/>
            </a:prstGeom>
            <a:noFill/>
          </p:spPr>
          <p:txBody>
            <a:bodyPr wrap="none" rtlCol="0">
              <a:spAutoFit/>
            </a:bodyPr>
            <a:lstStyle/>
            <a:p>
              <a:r>
                <a:rPr lang="en-US" sz="1462" dirty="0"/>
                <a:t>Statistical Model: </a:t>
              </a:r>
              <a:r>
                <a:rPr lang="en-US" sz="1462" dirty="0" err="1"/>
                <a:t>DerSimonian</a:t>
              </a:r>
              <a:r>
                <a:rPr lang="en-US" sz="1462" dirty="0"/>
                <a:t>-Laird</a:t>
              </a:r>
            </a:p>
            <a:p>
              <a:r>
                <a:rPr lang="en-US" sz="1462" dirty="0"/>
                <a:t>Laboratory Effect: Random</a:t>
              </a:r>
            </a:p>
            <a:p>
              <a:r>
                <a:rPr lang="en-US" sz="1462" dirty="0"/>
                <a:t># of </a:t>
              </a:r>
              <a:r>
                <a:rPr lang="en-US" sz="1462" dirty="0" err="1"/>
                <a:t>indep</a:t>
              </a:r>
              <a:r>
                <a:rPr lang="en-US" sz="1462" dirty="0"/>
                <a:t>. measured values: 15</a:t>
              </a:r>
            </a:p>
            <a:p>
              <a:r>
                <a:rPr lang="en-US" sz="1462" dirty="0"/>
                <a:t>Expected value = 1.1326x10</a:t>
              </a:r>
              <a:r>
                <a:rPr lang="en-US" sz="1462" baseline="30000" dirty="0"/>
                <a:t>-17</a:t>
              </a:r>
              <a:r>
                <a:rPr lang="en-US" sz="1462" dirty="0"/>
                <a:t>cm</a:t>
              </a:r>
              <a:r>
                <a:rPr lang="en-US" sz="1462" baseline="30000" dirty="0"/>
                <a:t>2</a:t>
              </a:r>
              <a:r>
                <a:rPr lang="en-US" sz="1462" dirty="0"/>
                <a:t>/</a:t>
              </a:r>
              <a:r>
                <a:rPr lang="en-US" sz="1462" dirty="0" err="1"/>
                <a:t>molec</a:t>
              </a:r>
              <a:r>
                <a:rPr lang="en-US" sz="1462" dirty="0"/>
                <a:t>.</a:t>
              </a:r>
            </a:p>
            <a:p>
              <a:r>
                <a:rPr lang="en-US" sz="1462" dirty="0"/>
                <a:t>Rel. std. </a:t>
              </a:r>
              <a:r>
                <a:rPr lang="en-US" sz="1462" dirty="0" err="1"/>
                <a:t>unc</a:t>
              </a:r>
              <a:r>
                <a:rPr lang="en-US" sz="1462" dirty="0"/>
                <a:t>. </a:t>
              </a:r>
              <a:r>
                <a:rPr lang="en-US" sz="1462" dirty="0" err="1"/>
                <a:t>u</a:t>
              </a:r>
              <a:r>
                <a:rPr lang="en-US" sz="1462" baseline="-25000" dirty="0" err="1"/>
                <a:t>r</a:t>
              </a:r>
              <a:r>
                <a:rPr lang="en-US" sz="1462" dirty="0"/>
                <a:t> = 0.32 %</a:t>
              </a:r>
            </a:p>
          </p:txBody>
        </p:sp>
        <p:sp>
          <p:nvSpPr>
            <p:cNvPr id="47" name="Rectangle 46"/>
            <p:cNvSpPr/>
            <p:nvPr/>
          </p:nvSpPr>
          <p:spPr>
            <a:xfrm>
              <a:off x="7716252" y="1088718"/>
              <a:ext cx="4126347" cy="1654892"/>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2"/>
            </a:p>
          </p:txBody>
        </p:sp>
      </p:grpSp>
    </p:spTree>
    <p:extLst>
      <p:ext uri="{BB962C8B-B14F-4D97-AF65-F5344CB8AC3E}">
        <p14:creationId xmlns:p14="http://schemas.microsoft.com/office/powerpoint/2010/main" val="869886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88812" y="1326431"/>
            <a:ext cx="7119513" cy="4561912"/>
            <a:chOff x="741582" y="904137"/>
            <a:chExt cx="8768099" cy="5618262"/>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074" t="6609" r="10680" b="8096"/>
            <a:stretch/>
          </p:blipFill>
          <p:spPr>
            <a:xfrm>
              <a:off x="1113316" y="904137"/>
              <a:ext cx="6322979" cy="5343862"/>
            </a:xfrm>
            <a:prstGeom prst="rect">
              <a:avLst/>
            </a:prstGeom>
          </p:spPr>
        </p:pic>
        <p:sp>
          <p:nvSpPr>
            <p:cNvPr id="3" name="TextBox 2"/>
            <p:cNvSpPr txBox="1"/>
            <p:nvPr/>
          </p:nvSpPr>
          <p:spPr>
            <a:xfrm>
              <a:off x="2774058" y="6131587"/>
              <a:ext cx="3680290" cy="390812"/>
            </a:xfrm>
            <a:prstGeom prst="rect">
              <a:avLst/>
            </a:prstGeom>
            <a:noFill/>
          </p:spPr>
          <p:txBody>
            <a:bodyPr wrap="none" rtlCol="0">
              <a:spAutoFit/>
            </a:bodyPr>
            <a:lstStyle/>
            <a:p>
              <a:r>
                <a:rPr lang="en-US" sz="1462" b="1" dirty="0"/>
                <a:t>cross section (10</a:t>
              </a:r>
              <a:r>
                <a:rPr lang="en-US" sz="1462" b="1" baseline="30000" dirty="0"/>
                <a:t>-17</a:t>
              </a:r>
              <a:r>
                <a:rPr lang="en-US" sz="1462" b="1" dirty="0"/>
                <a:t> cm</a:t>
              </a:r>
              <a:r>
                <a:rPr lang="en-US" sz="1462" b="1" baseline="30000" dirty="0"/>
                <a:t>2</a:t>
              </a:r>
              <a:r>
                <a:rPr lang="en-US" sz="1462" b="1" dirty="0"/>
                <a:t> </a:t>
              </a:r>
              <a:r>
                <a:rPr lang="en-US" sz="1462" b="1" dirty="0" err="1"/>
                <a:t>molec</a:t>
              </a:r>
              <a:r>
                <a:rPr lang="en-US" sz="1462" b="1" dirty="0"/>
                <a:t>.)</a:t>
              </a:r>
            </a:p>
          </p:txBody>
        </p:sp>
        <p:sp>
          <p:nvSpPr>
            <p:cNvPr id="4" name="TextBox 3"/>
            <p:cNvSpPr txBox="1"/>
            <p:nvPr/>
          </p:nvSpPr>
          <p:spPr>
            <a:xfrm rot="16200000">
              <a:off x="-683034" y="3177884"/>
              <a:ext cx="3240044" cy="390812"/>
            </a:xfrm>
            <a:prstGeom prst="rect">
              <a:avLst/>
            </a:prstGeom>
            <a:noFill/>
          </p:spPr>
          <p:txBody>
            <a:bodyPr wrap="none" rtlCol="0">
              <a:spAutoFit/>
            </a:bodyPr>
            <a:lstStyle/>
            <a:p>
              <a:r>
                <a:rPr lang="en-US" sz="1462" b="1" dirty="0"/>
                <a:t>probability density function</a:t>
              </a:r>
            </a:p>
          </p:txBody>
        </p:sp>
        <p:sp>
          <p:nvSpPr>
            <p:cNvPr id="5" name="TextBox 4"/>
            <p:cNvSpPr txBox="1"/>
            <p:nvPr/>
          </p:nvSpPr>
          <p:spPr>
            <a:xfrm>
              <a:off x="4783069" y="4789897"/>
              <a:ext cx="4726612" cy="390812"/>
            </a:xfrm>
            <a:prstGeom prst="rect">
              <a:avLst/>
            </a:prstGeom>
            <a:noFill/>
          </p:spPr>
          <p:txBody>
            <a:bodyPr wrap="none" rtlCol="0">
              <a:spAutoFit/>
            </a:bodyPr>
            <a:lstStyle/>
            <a:p>
              <a:r>
                <a:rPr lang="en-US" sz="1462" b="1" dirty="0">
                  <a:solidFill>
                    <a:srgbClr val="0000FF"/>
                  </a:solidFill>
                </a:rPr>
                <a:t>Pdf based on weighted, measured values</a:t>
              </a:r>
            </a:p>
          </p:txBody>
        </p:sp>
        <p:sp>
          <p:nvSpPr>
            <p:cNvPr id="6" name="TextBox 5"/>
            <p:cNvSpPr txBox="1"/>
            <p:nvPr/>
          </p:nvSpPr>
          <p:spPr>
            <a:xfrm>
              <a:off x="4215304" y="1414688"/>
              <a:ext cx="5218185" cy="390812"/>
            </a:xfrm>
            <a:prstGeom prst="rect">
              <a:avLst/>
            </a:prstGeom>
            <a:noFill/>
          </p:spPr>
          <p:txBody>
            <a:bodyPr wrap="none" rtlCol="0">
              <a:spAutoFit/>
            </a:bodyPr>
            <a:lstStyle/>
            <a:p>
              <a:r>
                <a:rPr lang="en-US" sz="1462" b="1" dirty="0" err="1">
                  <a:solidFill>
                    <a:srgbClr val="FF9900"/>
                  </a:solidFill>
                </a:rPr>
                <a:t>DerSimonian</a:t>
              </a:r>
              <a:r>
                <a:rPr lang="en-US" sz="1462" b="1" dirty="0">
                  <a:solidFill>
                    <a:srgbClr val="FF9900"/>
                  </a:solidFill>
                </a:rPr>
                <a:t>-Laird Laboratory-Effects Model*</a:t>
              </a:r>
            </a:p>
          </p:txBody>
        </p:sp>
      </p:grpSp>
      <p:sp>
        <p:nvSpPr>
          <p:cNvPr id="7" name="TextBox 6"/>
          <p:cNvSpPr txBox="1"/>
          <p:nvPr/>
        </p:nvSpPr>
        <p:spPr>
          <a:xfrm>
            <a:off x="5126229" y="2271673"/>
            <a:ext cx="4230645" cy="767326"/>
          </a:xfrm>
          <a:prstGeom prst="rect">
            <a:avLst/>
          </a:prstGeom>
          <a:noFill/>
        </p:spPr>
        <p:txBody>
          <a:bodyPr wrap="none" rtlCol="0">
            <a:spAutoFit/>
          </a:bodyPr>
          <a:lstStyle/>
          <a:p>
            <a:r>
              <a:rPr lang="en-US" sz="1462" dirty="0"/>
              <a:t>Consensus value (CV): 1.1326 x10</a:t>
            </a:r>
            <a:r>
              <a:rPr lang="en-US" sz="1462" baseline="30000" dirty="0"/>
              <a:t>-17</a:t>
            </a:r>
            <a:r>
              <a:rPr lang="en-US" sz="1462" dirty="0"/>
              <a:t> cm</a:t>
            </a:r>
            <a:r>
              <a:rPr lang="en-US" sz="1462" baseline="30000" dirty="0"/>
              <a:t>2</a:t>
            </a:r>
            <a:r>
              <a:rPr lang="en-US" sz="1462" dirty="0"/>
              <a:t>/</a:t>
            </a:r>
            <a:r>
              <a:rPr lang="en-US" sz="1462" dirty="0" err="1"/>
              <a:t>molec</a:t>
            </a:r>
            <a:r>
              <a:rPr lang="en-US" sz="1462" dirty="0"/>
              <a:t>.</a:t>
            </a:r>
          </a:p>
          <a:p>
            <a:r>
              <a:rPr lang="en-US" sz="1462" dirty="0"/>
              <a:t>Rel. std. uncertainty:   0.32 %</a:t>
            </a:r>
          </a:p>
          <a:p>
            <a:r>
              <a:rPr lang="en-US" sz="1462" dirty="0"/>
              <a:t>95 % confidence interval: +- 0.63 %</a:t>
            </a:r>
          </a:p>
        </p:txBody>
      </p:sp>
      <p:sp>
        <p:nvSpPr>
          <p:cNvPr id="8" name="TextBox 7"/>
          <p:cNvSpPr txBox="1"/>
          <p:nvPr/>
        </p:nvSpPr>
        <p:spPr>
          <a:xfrm>
            <a:off x="1398063" y="901588"/>
            <a:ext cx="8132291" cy="442301"/>
          </a:xfrm>
          <a:prstGeom prst="rect">
            <a:avLst/>
          </a:prstGeom>
          <a:noFill/>
        </p:spPr>
        <p:txBody>
          <a:bodyPr wrap="none" rtlCol="0">
            <a:spAutoFit/>
          </a:bodyPr>
          <a:lstStyle/>
          <a:p>
            <a:r>
              <a:rPr lang="en-US" sz="2274" b="1" dirty="0"/>
              <a:t>Statistical Distribution of Measured Cross Section Values</a:t>
            </a:r>
          </a:p>
        </p:txBody>
      </p:sp>
      <p:sp>
        <p:nvSpPr>
          <p:cNvPr id="9" name="TextBox 8"/>
          <p:cNvSpPr txBox="1"/>
          <p:nvPr/>
        </p:nvSpPr>
        <p:spPr>
          <a:xfrm>
            <a:off x="5126230" y="3488387"/>
            <a:ext cx="4968027" cy="767326"/>
          </a:xfrm>
          <a:prstGeom prst="rect">
            <a:avLst/>
          </a:prstGeom>
          <a:noFill/>
        </p:spPr>
        <p:txBody>
          <a:bodyPr wrap="none" rtlCol="0">
            <a:spAutoFit/>
          </a:bodyPr>
          <a:lstStyle/>
          <a:p>
            <a:r>
              <a:rPr lang="en-US" sz="1462" dirty="0">
                <a:solidFill>
                  <a:srgbClr val="FF0000"/>
                </a:solidFill>
              </a:rPr>
              <a:t>CV is a 1.26 % </a:t>
            </a:r>
            <a:r>
              <a:rPr lang="en-US" sz="1462" b="1" dirty="0">
                <a:solidFill>
                  <a:srgbClr val="FF0000"/>
                </a:solidFill>
              </a:rPr>
              <a:t>reduction</a:t>
            </a:r>
            <a:r>
              <a:rPr lang="en-US" sz="1462" dirty="0">
                <a:solidFill>
                  <a:srgbClr val="FF0000"/>
                </a:solidFill>
              </a:rPr>
              <a:t> relative to the current reference</a:t>
            </a:r>
          </a:p>
          <a:p>
            <a:r>
              <a:rPr lang="en-US" sz="1462" dirty="0">
                <a:solidFill>
                  <a:srgbClr val="FF0000"/>
                </a:solidFill>
              </a:rPr>
              <a:t>value (Hearn, 1961) of 1.147 x10</a:t>
            </a:r>
            <a:r>
              <a:rPr lang="en-US" sz="1462" baseline="30000" dirty="0">
                <a:solidFill>
                  <a:srgbClr val="FF0000"/>
                </a:solidFill>
              </a:rPr>
              <a:t>-17</a:t>
            </a:r>
            <a:r>
              <a:rPr lang="en-US" sz="1462" dirty="0">
                <a:solidFill>
                  <a:srgbClr val="FF0000"/>
                </a:solidFill>
              </a:rPr>
              <a:t> cm</a:t>
            </a:r>
            <a:r>
              <a:rPr lang="en-US" sz="1462" baseline="30000" dirty="0">
                <a:solidFill>
                  <a:srgbClr val="FF0000"/>
                </a:solidFill>
              </a:rPr>
              <a:t>2</a:t>
            </a:r>
            <a:r>
              <a:rPr lang="en-US" sz="1462" dirty="0">
                <a:solidFill>
                  <a:srgbClr val="FF0000"/>
                </a:solidFill>
              </a:rPr>
              <a:t>/</a:t>
            </a:r>
            <a:r>
              <a:rPr lang="en-US" sz="1462" dirty="0" err="1">
                <a:solidFill>
                  <a:srgbClr val="FF0000"/>
                </a:solidFill>
              </a:rPr>
              <a:t>molec</a:t>
            </a:r>
            <a:r>
              <a:rPr lang="en-US" sz="1462" dirty="0">
                <a:solidFill>
                  <a:srgbClr val="FF0000"/>
                </a:solidFill>
              </a:rPr>
              <a:t>.</a:t>
            </a:r>
          </a:p>
          <a:p>
            <a:endParaRPr lang="en-US" sz="1462" dirty="0"/>
          </a:p>
        </p:txBody>
      </p:sp>
      <p:sp>
        <p:nvSpPr>
          <p:cNvPr id="10" name="TextBox 9"/>
          <p:cNvSpPr txBox="1"/>
          <p:nvPr/>
        </p:nvSpPr>
        <p:spPr>
          <a:xfrm>
            <a:off x="5839919" y="5571012"/>
            <a:ext cx="4314001" cy="442301"/>
          </a:xfrm>
          <a:prstGeom prst="rect">
            <a:avLst/>
          </a:prstGeom>
          <a:noFill/>
        </p:spPr>
        <p:txBody>
          <a:bodyPr wrap="none" rtlCol="0">
            <a:spAutoFit/>
          </a:bodyPr>
          <a:lstStyle/>
          <a:p>
            <a:r>
              <a:rPr lang="en-US" sz="1137" dirty="0"/>
              <a:t>*</a:t>
            </a:r>
            <a:r>
              <a:rPr lang="en-US" sz="1137" dirty="0" err="1"/>
              <a:t>Toman</a:t>
            </a:r>
            <a:r>
              <a:rPr lang="en-US" sz="1137" dirty="0"/>
              <a:t> B. and Possolo A., </a:t>
            </a:r>
            <a:r>
              <a:rPr lang="en-US" sz="1137" u="sng" dirty="0"/>
              <a:t>2009</a:t>
            </a:r>
            <a:r>
              <a:rPr lang="en-US" sz="1137" dirty="0"/>
              <a:t>, </a:t>
            </a:r>
            <a:r>
              <a:rPr lang="en-US" sz="1137" i="1" dirty="0"/>
              <a:t>Laboratory effects models for </a:t>
            </a:r>
          </a:p>
          <a:p>
            <a:r>
              <a:rPr lang="en-US" sz="1137" i="1" dirty="0" err="1"/>
              <a:t>interlaboratory</a:t>
            </a:r>
            <a:r>
              <a:rPr lang="en-US" sz="1137" i="1" dirty="0"/>
              <a:t> comparisons</a:t>
            </a:r>
            <a:r>
              <a:rPr lang="en-US" sz="1137" dirty="0"/>
              <a:t>, </a:t>
            </a:r>
            <a:r>
              <a:rPr lang="en-US" sz="1137" dirty="0" err="1"/>
              <a:t>Accred</a:t>
            </a:r>
            <a:r>
              <a:rPr lang="en-US" sz="1137" dirty="0"/>
              <a:t> </a:t>
            </a:r>
            <a:r>
              <a:rPr lang="en-US" sz="1137" dirty="0" err="1"/>
              <a:t>Qual</a:t>
            </a:r>
            <a:r>
              <a:rPr lang="en-US" sz="1137" dirty="0"/>
              <a:t> Assur </a:t>
            </a:r>
            <a:r>
              <a:rPr lang="en-US" sz="1137" b="1" dirty="0"/>
              <a:t>14</a:t>
            </a:r>
            <a:r>
              <a:rPr lang="en-US" sz="1137" dirty="0"/>
              <a:t>, 553.</a:t>
            </a:r>
          </a:p>
        </p:txBody>
      </p:sp>
    </p:spTree>
    <p:extLst>
      <p:ext uri="{BB962C8B-B14F-4D97-AF65-F5344CB8AC3E}">
        <p14:creationId xmlns:p14="http://schemas.microsoft.com/office/powerpoint/2010/main" val="635512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821" y="2018946"/>
            <a:ext cx="8629789" cy="1400610"/>
          </a:xfrm>
        </p:spPr>
        <p:txBody>
          <a:bodyPr/>
          <a:lstStyle/>
          <a:p>
            <a:r>
              <a:rPr lang="fi-FI" dirty="0" err="1"/>
              <a:t>Sensors</a:t>
            </a:r>
            <a:r>
              <a:rPr lang="fi-FI" dirty="0"/>
              <a:t> for Air </a:t>
            </a:r>
            <a:r>
              <a:rPr lang="fi-FI" dirty="0" err="1"/>
              <a:t>Quality</a:t>
            </a:r>
            <a:r>
              <a:rPr lang="fi-FI" dirty="0"/>
              <a:t> </a:t>
            </a:r>
            <a:r>
              <a:rPr lang="fi-FI" dirty="0" err="1"/>
              <a:t>Measurements</a:t>
            </a:r>
            <a:endParaRPr lang="en-US" dirty="0"/>
          </a:p>
        </p:txBody>
      </p:sp>
    </p:spTree>
    <p:extLst>
      <p:ext uri="{BB962C8B-B14F-4D97-AF65-F5344CB8AC3E}">
        <p14:creationId xmlns:p14="http://schemas.microsoft.com/office/powerpoint/2010/main" val="2569734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481" y="132481"/>
            <a:ext cx="8629789" cy="1400610"/>
          </a:xfrm>
        </p:spPr>
        <p:txBody>
          <a:bodyPr>
            <a:normAutofit/>
          </a:bodyPr>
          <a:lstStyle/>
          <a:p>
            <a:r>
              <a:rPr lang="fi-FI" sz="2800" dirty="0" err="1"/>
              <a:t>Sensors</a:t>
            </a:r>
            <a:r>
              <a:rPr lang="fi-FI" sz="2800" dirty="0"/>
              <a:t> for Air </a:t>
            </a:r>
            <a:r>
              <a:rPr lang="fi-FI" sz="2800" dirty="0" err="1"/>
              <a:t>Quality</a:t>
            </a:r>
            <a:r>
              <a:rPr lang="fi-FI" sz="2800" dirty="0"/>
              <a:t> </a:t>
            </a:r>
            <a:r>
              <a:rPr lang="fi-FI" sz="2800" dirty="0" err="1"/>
              <a:t>Measurements</a:t>
            </a:r>
            <a:br>
              <a:rPr lang="fi-FI" sz="2800" dirty="0"/>
            </a:br>
            <a:endParaRPr lang="en-US" sz="2800" dirty="0"/>
          </a:p>
        </p:txBody>
      </p:sp>
      <p:pic>
        <p:nvPicPr>
          <p:cNvPr id="5" name="Picture 4"/>
          <p:cNvPicPr>
            <a:picLocks noChangeAspect="1"/>
          </p:cNvPicPr>
          <p:nvPr/>
        </p:nvPicPr>
        <p:blipFill>
          <a:blip r:embed="rId2"/>
          <a:stretch>
            <a:fillRect/>
          </a:stretch>
        </p:blipFill>
        <p:spPr>
          <a:xfrm>
            <a:off x="700215" y="743590"/>
            <a:ext cx="8141833" cy="5868128"/>
          </a:xfrm>
          <a:prstGeom prst="rect">
            <a:avLst/>
          </a:prstGeom>
        </p:spPr>
      </p:pic>
    </p:spTree>
    <p:extLst>
      <p:ext uri="{BB962C8B-B14F-4D97-AF65-F5344CB8AC3E}">
        <p14:creationId xmlns:p14="http://schemas.microsoft.com/office/powerpoint/2010/main" val="2509687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481" y="132481"/>
            <a:ext cx="8629789" cy="1400610"/>
          </a:xfrm>
        </p:spPr>
        <p:txBody>
          <a:bodyPr>
            <a:normAutofit/>
          </a:bodyPr>
          <a:lstStyle/>
          <a:p>
            <a:r>
              <a:rPr lang="fi-FI" sz="2800" dirty="0" err="1"/>
              <a:t>Sensors</a:t>
            </a:r>
            <a:r>
              <a:rPr lang="fi-FI" sz="2800" dirty="0"/>
              <a:t> for Air </a:t>
            </a:r>
            <a:r>
              <a:rPr lang="fi-FI" sz="2800" dirty="0" err="1"/>
              <a:t>Quality</a:t>
            </a:r>
            <a:r>
              <a:rPr lang="fi-FI" sz="2800" dirty="0"/>
              <a:t> </a:t>
            </a:r>
            <a:r>
              <a:rPr lang="fi-FI" sz="2800" dirty="0" err="1"/>
              <a:t>Measurements</a:t>
            </a:r>
            <a:br>
              <a:rPr lang="fi-FI" sz="2800" dirty="0"/>
            </a:br>
            <a:endParaRPr lang="en-US" sz="2800" dirty="0"/>
          </a:p>
        </p:txBody>
      </p:sp>
      <p:pic>
        <p:nvPicPr>
          <p:cNvPr id="3" name="Picture 2"/>
          <p:cNvPicPr>
            <a:picLocks noChangeAspect="1"/>
          </p:cNvPicPr>
          <p:nvPr/>
        </p:nvPicPr>
        <p:blipFill>
          <a:blip r:embed="rId2"/>
          <a:stretch>
            <a:fillRect/>
          </a:stretch>
        </p:blipFill>
        <p:spPr>
          <a:xfrm>
            <a:off x="173297" y="947751"/>
            <a:ext cx="9514400" cy="5338406"/>
          </a:xfrm>
          <a:prstGeom prst="rect">
            <a:avLst/>
          </a:prstGeom>
        </p:spPr>
      </p:pic>
    </p:spTree>
    <p:extLst>
      <p:ext uri="{BB962C8B-B14F-4D97-AF65-F5344CB8AC3E}">
        <p14:creationId xmlns:p14="http://schemas.microsoft.com/office/powerpoint/2010/main" val="1489373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481" y="132481"/>
            <a:ext cx="8629789" cy="1400610"/>
          </a:xfrm>
        </p:spPr>
        <p:txBody>
          <a:bodyPr>
            <a:normAutofit/>
          </a:bodyPr>
          <a:lstStyle/>
          <a:p>
            <a:r>
              <a:rPr lang="fi-FI" sz="2800" dirty="0" err="1"/>
              <a:t>Sensors</a:t>
            </a:r>
            <a:r>
              <a:rPr lang="fi-FI" sz="2800" dirty="0"/>
              <a:t> for Air </a:t>
            </a:r>
            <a:r>
              <a:rPr lang="fi-FI" sz="2800" dirty="0" err="1"/>
              <a:t>Quality</a:t>
            </a:r>
            <a:r>
              <a:rPr lang="fi-FI" sz="2800" dirty="0"/>
              <a:t> </a:t>
            </a:r>
            <a:r>
              <a:rPr lang="fi-FI" sz="2800" dirty="0" err="1"/>
              <a:t>Measurements</a:t>
            </a:r>
            <a:br>
              <a:rPr lang="fi-FI" sz="2800" dirty="0"/>
            </a:br>
            <a:endParaRPr lang="en-US" sz="2800" dirty="0"/>
          </a:p>
        </p:txBody>
      </p:sp>
      <p:pic>
        <p:nvPicPr>
          <p:cNvPr id="4" name="Picture 3"/>
          <p:cNvPicPr>
            <a:picLocks noChangeAspect="1"/>
          </p:cNvPicPr>
          <p:nvPr/>
        </p:nvPicPr>
        <p:blipFill>
          <a:blip r:embed="rId2"/>
          <a:stretch>
            <a:fillRect/>
          </a:stretch>
        </p:blipFill>
        <p:spPr>
          <a:xfrm>
            <a:off x="199824" y="931641"/>
            <a:ext cx="9592734" cy="5775953"/>
          </a:xfrm>
          <a:prstGeom prst="rect">
            <a:avLst/>
          </a:prstGeom>
        </p:spPr>
      </p:pic>
    </p:spTree>
    <p:extLst>
      <p:ext uri="{BB962C8B-B14F-4D97-AF65-F5344CB8AC3E}">
        <p14:creationId xmlns:p14="http://schemas.microsoft.com/office/powerpoint/2010/main" val="377589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991" y="706258"/>
            <a:ext cx="8693438" cy="1325563"/>
          </a:xfrm>
        </p:spPr>
        <p:txBody>
          <a:bodyPr>
            <a:normAutofit/>
          </a:bodyPr>
          <a:lstStyle/>
          <a:p>
            <a:r>
              <a:rPr lang="fi-FI" sz="2800" b="1" dirty="0">
                <a:latin typeface="+mn-lt"/>
              </a:rPr>
              <a:t>Performance </a:t>
            </a:r>
            <a:r>
              <a:rPr lang="fi-FI" sz="2800" b="1" dirty="0" err="1">
                <a:latin typeface="+mn-lt"/>
              </a:rPr>
              <a:t>characteristics</a:t>
            </a:r>
            <a:r>
              <a:rPr lang="fi-FI" sz="2800" b="1" dirty="0">
                <a:latin typeface="+mn-lt"/>
              </a:rPr>
              <a:t> of </a:t>
            </a:r>
            <a:r>
              <a:rPr lang="fi-FI" sz="2800" b="1" dirty="0" err="1">
                <a:latin typeface="+mn-lt"/>
              </a:rPr>
              <a:t>sensor</a:t>
            </a:r>
            <a:r>
              <a:rPr lang="fi-FI" sz="2800" b="1" dirty="0">
                <a:latin typeface="+mn-lt"/>
              </a:rPr>
              <a:t> </a:t>
            </a:r>
            <a:r>
              <a:rPr lang="fi-FI" sz="2800" b="1" dirty="0" err="1">
                <a:latin typeface="+mn-lt"/>
              </a:rPr>
              <a:t>system</a:t>
            </a:r>
            <a:r>
              <a:rPr lang="fi-FI" sz="2800" b="1" dirty="0">
                <a:latin typeface="+mn-lt"/>
              </a:rPr>
              <a:t>(s)</a:t>
            </a:r>
            <a:endParaRPr lang="en-US" sz="2800" b="1" dirty="0">
              <a:latin typeface="+mn-lt"/>
            </a:endParaRPr>
          </a:p>
        </p:txBody>
      </p:sp>
      <p:graphicFrame>
        <p:nvGraphicFramePr>
          <p:cNvPr id="7" name="Content Placeholder 6"/>
          <p:cNvGraphicFramePr>
            <a:graphicFrameLocks noGrp="1"/>
          </p:cNvGraphicFramePr>
          <p:nvPr>
            <p:ph idx="1"/>
            <p:extLst/>
          </p:nvPr>
        </p:nvGraphicFramePr>
        <p:xfrm>
          <a:off x="1457606" y="1775790"/>
          <a:ext cx="6480720" cy="4044197"/>
        </p:xfrm>
        <a:graphic>
          <a:graphicData uri="http://schemas.openxmlformats.org/drawingml/2006/table">
            <a:tbl>
              <a:tblPr firstRow="1" firstCol="1" bandRow="1">
                <a:tableStyleId>{5C22544A-7EE6-4342-B048-85BDC9FD1C3A}</a:tableStyleId>
              </a:tblPr>
              <a:tblGrid>
                <a:gridCol w="2160240">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tblGrid>
              <a:tr h="516407">
                <a:tc>
                  <a:txBody>
                    <a:bodyPr/>
                    <a:lstStyle/>
                    <a:p>
                      <a:pPr>
                        <a:lnSpc>
                          <a:spcPct val="107000"/>
                        </a:lnSpc>
                        <a:spcAft>
                          <a:spcPts val="0"/>
                        </a:spcAft>
                      </a:pPr>
                      <a:r>
                        <a:rPr lang="en-US" sz="1400" baseline="0" dirty="0">
                          <a:effectLst/>
                        </a:rPr>
                        <a:t>Performance characteristics</a:t>
                      </a:r>
                      <a:endParaRPr lang="en-US" sz="14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baseline="0" dirty="0">
                          <a:effectLst/>
                        </a:rPr>
                        <a:t>Indicative</a:t>
                      </a:r>
                      <a:endParaRPr lang="en-US" sz="14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baseline="0" dirty="0">
                          <a:effectLst/>
                        </a:rPr>
                        <a:t>Own use</a:t>
                      </a:r>
                      <a:endParaRPr lang="en-US" sz="14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25648">
                <a:tc>
                  <a:txBody>
                    <a:bodyPr/>
                    <a:lstStyle/>
                    <a:p>
                      <a:pPr>
                        <a:lnSpc>
                          <a:spcPct val="107000"/>
                        </a:lnSpc>
                        <a:spcAft>
                          <a:spcPts val="0"/>
                        </a:spcAft>
                      </a:pPr>
                      <a:r>
                        <a:rPr lang="en-US" sz="1200" b="0" i="0" baseline="0" dirty="0">
                          <a:solidFill>
                            <a:schemeClr val="tx1"/>
                          </a:solidFill>
                          <a:effectLst/>
                        </a:rPr>
                        <a:t>Response time</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T/E(lab)</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latin typeface="+mn-lt"/>
                        </a:rPr>
                        <a:t>NO, NO2, SO2, CO2, (</a:t>
                      </a:r>
                      <a:r>
                        <a:rPr lang="en-US" sz="1200" b="0" i="0" baseline="0" dirty="0">
                          <a:solidFill>
                            <a:schemeClr val="tx1"/>
                          </a:solidFill>
                          <a:effectLst/>
                          <a:latin typeface="+mn-lt"/>
                        </a:rPr>
                        <a:t>CO)</a:t>
                      </a:r>
                      <a:endParaRPr lang="en-US" sz="1200" b="0" i="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25648">
                <a:tc>
                  <a:txBody>
                    <a:bodyPr/>
                    <a:lstStyle/>
                    <a:p>
                      <a:pPr>
                        <a:lnSpc>
                          <a:spcPct val="107000"/>
                        </a:lnSpc>
                        <a:spcAft>
                          <a:spcPts val="0"/>
                        </a:spcAft>
                      </a:pPr>
                      <a:r>
                        <a:rPr lang="en-US" sz="1200" b="0" i="0" baseline="0" dirty="0">
                          <a:solidFill>
                            <a:schemeClr val="tx1"/>
                          </a:solidFill>
                          <a:effectLst/>
                        </a:rPr>
                        <a:t>Calibration (lack of fit test)</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T/E/(lab)</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latin typeface="+mn-lt"/>
                        </a:rPr>
                        <a:t>NO, NO2, SO2, CO2, CO</a:t>
                      </a:r>
                      <a:endParaRPr lang="en-US" sz="1200" b="0" i="0" baseline="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25648">
                <a:tc>
                  <a:txBody>
                    <a:bodyPr/>
                    <a:lstStyle/>
                    <a:p>
                      <a:pPr>
                        <a:lnSpc>
                          <a:spcPct val="107000"/>
                        </a:lnSpc>
                        <a:spcAft>
                          <a:spcPts val="0"/>
                        </a:spcAft>
                      </a:pPr>
                      <a:r>
                        <a:rPr lang="en-US" sz="1200" b="0" i="0" baseline="0" dirty="0">
                          <a:solidFill>
                            <a:schemeClr val="tx1"/>
                          </a:solidFill>
                          <a:effectLst/>
                        </a:rPr>
                        <a:t>Repeatability (=LDL)</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T/E(lab)</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latin typeface="+mn-lt"/>
                        </a:rPr>
                        <a:t>NO, NO2, SO2, CO2, CO</a:t>
                      </a:r>
                    </a:p>
                  </a:txBody>
                  <a:tcPr marL="68580" marR="68580" marT="0" marB="0"/>
                </a:tc>
                <a:extLst>
                  <a:ext uri="{0D108BD9-81ED-4DB2-BD59-A6C34878D82A}">
                    <a16:rowId xmlns:a16="http://schemas.microsoft.com/office/drawing/2014/main" val="10003"/>
                  </a:ext>
                </a:extLst>
              </a:tr>
              <a:tr h="225648">
                <a:tc>
                  <a:txBody>
                    <a:bodyPr/>
                    <a:lstStyle/>
                    <a:p>
                      <a:pPr>
                        <a:lnSpc>
                          <a:spcPct val="107000"/>
                        </a:lnSpc>
                        <a:spcAft>
                          <a:spcPts val="0"/>
                        </a:spcAft>
                      </a:pPr>
                      <a:r>
                        <a:rPr lang="en-US" sz="1200" b="0" i="0" baseline="0" dirty="0">
                          <a:solidFill>
                            <a:schemeClr val="tx1"/>
                          </a:solidFill>
                          <a:effectLst/>
                        </a:rPr>
                        <a:t>Short/long range drifts</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T/E/C(lab/field)</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latin typeface="+mn-lt"/>
                        </a:rPr>
                        <a:t>NO2, SO2, CO2 (24h)</a:t>
                      </a:r>
                    </a:p>
                    <a:p>
                      <a:pPr>
                        <a:lnSpc>
                          <a:spcPct val="107000"/>
                        </a:lnSpc>
                        <a:spcAft>
                          <a:spcPts val="0"/>
                        </a:spcAft>
                      </a:pPr>
                      <a:r>
                        <a:rPr lang="en-US" sz="1200" b="0" i="0" baseline="0" dirty="0">
                          <a:effectLst/>
                          <a:latin typeface="+mn-lt"/>
                        </a:rPr>
                        <a:t>NO (18h)</a:t>
                      </a:r>
                      <a:endParaRPr lang="en-US" sz="1200" b="0" i="0" baseline="0"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25648">
                <a:tc>
                  <a:txBody>
                    <a:bodyPr/>
                    <a:lstStyle/>
                    <a:p>
                      <a:pPr>
                        <a:lnSpc>
                          <a:spcPct val="107000"/>
                        </a:lnSpc>
                        <a:spcAft>
                          <a:spcPts val="0"/>
                        </a:spcAft>
                      </a:pPr>
                      <a:r>
                        <a:rPr lang="en-US" sz="1200" b="0" i="0" baseline="0" dirty="0">
                          <a:solidFill>
                            <a:schemeClr val="tx1"/>
                          </a:solidFill>
                          <a:effectLst/>
                        </a:rPr>
                        <a:t>Cross sensitivities</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T/E/C(lab)</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solidFill>
                            <a:schemeClr val="tx1"/>
                          </a:solidFill>
                          <a:effectLst/>
                          <a:latin typeface="+mn-lt"/>
                        </a:rPr>
                        <a:t>SO2 (NO2, CO), NO (H2S)</a:t>
                      </a:r>
                      <a:endParaRPr lang="en-US" sz="1200" b="0" i="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25648">
                <a:tc>
                  <a:txBody>
                    <a:bodyPr/>
                    <a:lstStyle/>
                    <a:p>
                      <a:pPr>
                        <a:lnSpc>
                          <a:spcPct val="107000"/>
                        </a:lnSpc>
                        <a:spcAft>
                          <a:spcPts val="0"/>
                        </a:spcAft>
                      </a:pPr>
                      <a:r>
                        <a:rPr lang="en-US" sz="1200" b="0" i="0" baseline="0" dirty="0">
                          <a:solidFill>
                            <a:schemeClr val="tx1"/>
                          </a:solidFill>
                          <a:effectLst/>
                        </a:rPr>
                        <a:t>Matrix effect</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T/E</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25648">
                <a:tc>
                  <a:txBody>
                    <a:bodyPr/>
                    <a:lstStyle/>
                    <a:p>
                      <a:pPr>
                        <a:lnSpc>
                          <a:spcPct val="107000"/>
                        </a:lnSpc>
                        <a:spcAft>
                          <a:spcPts val="0"/>
                        </a:spcAft>
                      </a:pPr>
                      <a:r>
                        <a:rPr lang="en-US" sz="1200" b="0" i="0" baseline="0" dirty="0">
                          <a:solidFill>
                            <a:schemeClr val="tx1"/>
                          </a:solidFill>
                          <a:effectLst/>
                        </a:rPr>
                        <a:t>Temperature, humidity</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T/E/C(lab)</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SO2, CO2, NO2,  </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25648">
                <a:tc>
                  <a:txBody>
                    <a:bodyPr/>
                    <a:lstStyle/>
                    <a:p>
                      <a:pPr>
                        <a:lnSpc>
                          <a:spcPct val="107000"/>
                        </a:lnSpc>
                        <a:spcAft>
                          <a:spcPts val="0"/>
                        </a:spcAft>
                      </a:pPr>
                      <a:r>
                        <a:rPr lang="en-US" sz="1200" b="0" i="0" baseline="0" dirty="0">
                          <a:solidFill>
                            <a:schemeClr val="tx1"/>
                          </a:solidFill>
                          <a:effectLst/>
                        </a:rPr>
                        <a:t>Pressure</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T/E</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a:t>
                      </a:r>
                      <a:r>
                        <a:rPr lang="en-US" sz="1200" b="0" i="0" baseline="0" dirty="0" err="1">
                          <a:effectLst/>
                        </a:rPr>
                        <a:t>Ei</a:t>
                      </a:r>
                      <a:r>
                        <a:rPr lang="en-US" sz="1200" b="0" i="0" baseline="0" dirty="0">
                          <a:effectLst/>
                        </a:rPr>
                        <a:t> </a:t>
                      </a:r>
                      <a:r>
                        <a:rPr lang="en-US" sz="1200" b="0" i="0" baseline="0" dirty="0" err="1">
                          <a:effectLst/>
                        </a:rPr>
                        <a:t>testata</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25648">
                <a:tc>
                  <a:txBody>
                    <a:bodyPr/>
                    <a:lstStyle/>
                    <a:p>
                      <a:pPr>
                        <a:lnSpc>
                          <a:spcPct val="107000"/>
                        </a:lnSpc>
                        <a:spcAft>
                          <a:spcPts val="0"/>
                        </a:spcAft>
                      </a:pPr>
                      <a:r>
                        <a:rPr lang="en-US" sz="1200" b="0" i="0" baseline="0" dirty="0">
                          <a:solidFill>
                            <a:schemeClr val="tx1"/>
                          </a:solidFill>
                          <a:effectLst/>
                        </a:rPr>
                        <a:t>Wind velocity</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T/E/C(lab)</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a:t>
                      </a:r>
                      <a:r>
                        <a:rPr lang="en-US" sz="1200" b="0" i="0" baseline="0" dirty="0" err="1">
                          <a:effectLst/>
                        </a:rPr>
                        <a:t>Ei</a:t>
                      </a:r>
                      <a:r>
                        <a:rPr lang="en-US" sz="1200" b="0" i="0" baseline="0" dirty="0">
                          <a:effectLst/>
                        </a:rPr>
                        <a:t> </a:t>
                      </a:r>
                      <a:r>
                        <a:rPr lang="en-US" sz="1200" b="0" i="0" baseline="0" dirty="0" err="1">
                          <a:effectLst/>
                        </a:rPr>
                        <a:t>testata</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439948">
                <a:tc>
                  <a:txBody>
                    <a:bodyPr/>
                    <a:lstStyle/>
                    <a:p>
                      <a:pPr>
                        <a:lnSpc>
                          <a:spcPct val="107000"/>
                        </a:lnSpc>
                        <a:spcAft>
                          <a:spcPts val="0"/>
                        </a:spcAft>
                      </a:pPr>
                      <a:r>
                        <a:rPr lang="en-US" sz="1200" b="0" i="0" baseline="0" dirty="0">
                          <a:solidFill>
                            <a:schemeClr val="tx1"/>
                          </a:solidFill>
                          <a:effectLst/>
                        </a:rPr>
                        <a:t>Hysteresis (T,RH, transient effects</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T/E/C(lab)</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a:t>
                      </a:r>
                      <a:r>
                        <a:rPr lang="en-US" sz="1200" b="0" i="0" baseline="0" dirty="0" err="1">
                          <a:effectLst/>
                        </a:rPr>
                        <a:t>Ei</a:t>
                      </a:r>
                      <a:r>
                        <a:rPr lang="en-US" sz="1200" b="0" i="0" baseline="0" dirty="0">
                          <a:effectLst/>
                        </a:rPr>
                        <a:t> </a:t>
                      </a:r>
                      <a:r>
                        <a:rPr lang="en-US" sz="1200" b="0" i="0" baseline="0" dirty="0" err="1">
                          <a:effectLst/>
                        </a:rPr>
                        <a:t>testata</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225648">
                <a:tc>
                  <a:txBody>
                    <a:bodyPr/>
                    <a:lstStyle/>
                    <a:p>
                      <a:pPr>
                        <a:lnSpc>
                          <a:spcPct val="107000"/>
                        </a:lnSpc>
                        <a:spcAft>
                          <a:spcPts val="0"/>
                        </a:spcAft>
                      </a:pPr>
                      <a:r>
                        <a:rPr lang="en-US" sz="1200" b="0" i="0" baseline="0" dirty="0">
                          <a:solidFill>
                            <a:schemeClr val="tx1"/>
                          </a:solidFill>
                          <a:effectLst/>
                        </a:rPr>
                        <a:t>Power supply</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T/E/C(lab)</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a:t>
                      </a:r>
                      <a:r>
                        <a:rPr lang="en-US" sz="1200" b="0" i="0" baseline="0" dirty="0" err="1">
                          <a:effectLst/>
                        </a:rPr>
                        <a:t>Ei</a:t>
                      </a:r>
                      <a:r>
                        <a:rPr lang="en-US" sz="1200" b="0" i="0" baseline="0" dirty="0">
                          <a:effectLst/>
                        </a:rPr>
                        <a:t> </a:t>
                      </a:r>
                      <a:r>
                        <a:rPr lang="en-US" sz="1200" b="0" i="0" baseline="0" dirty="0" err="1">
                          <a:effectLst/>
                        </a:rPr>
                        <a:t>testata</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r h="439948">
                <a:tc>
                  <a:txBody>
                    <a:bodyPr/>
                    <a:lstStyle/>
                    <a:p>
                      <a:pPr>
                        <a:lnSpc>
                          <a:spcPct val="107000"/>
                        </a:lnSpc>
                        <a:spcAft>
                          <a:spcPts val="0"/>
                        </a:spcAft>
                      </a:pPr>
                      <a:r>
                        <a:rPr lang="en-US" sz="1200" b="0" i="0" baseline="0" dirty="0">
                          <a:solidFill>
                            <a:schemeClr val="tx1"/>
                          </a:solidFill>
                          <a:effectLst/>
                        </a:rPr>
                        <a:t>Active sampling	, loses</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T/E/C(lab)</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SO2,</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2"/>
                  </a:ext>
                </a:extLst>
              </a:tr>
              <a:tr h="225648">
                <a:tc>
                  <a:txBody>
                    <a:bodyPr/>
                    <a:lstStyle/>
                    <a:p>
                      <a:pPr>
                        <a:lnSpc>
                          <a:spcPct val="107000"/>
                        </a:lnSpc>
                        <a:spcAft>
                          <a:spcPts val="0"/>
                        </a:spcAft>
                      </a:pPr>
                      <a:r>
                        <a:rPr lang="en-US" sz="1200" b="0" i="0" baseline="0" dirty="0">
                          <a:solidFill>
                            <a:schemeClr val="tx1"/>
                          </a:solidFill>
                          <a:effectLst/>
                        </a:rPr>
                        <a:t>Electromagnetic fields</a:t>
                      </a:r>
                      <a:endParaRPr lang="en-US" sz="1200" b="0"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a:effectLst/>
                        </a:rPr>
                        <a:t>T/E/C(lab)</a:t>
                      </a:r>
                      <a:endParaRPr lang="en-US" sz="1200" b="0" i="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200" b="0" i="0" baseline="0" dirty="0">
                          <a:effectLst/>
                        </a:rPr>
                        <a:t> </a:t>
                      </a:r>
                      <a:r>
                        <a:rPr lang="en-US" sz="1200" b="0" i="0" baseline="0" dirty="0" err="1">
                          <a:effectLst/>
                        </a:rPr>
                        <a:t>Ei</a:t>
                      </a:r>
                      <a:r>
                        <a:rPr lang="en-US" sz="1200" b="0" i="0" baseline="0" dirty="0">
                          <a:effectLst/>
                        </a:rPr>
                        <a:t> </a:t>
                      </a:r>
                      <a:r>
                        <a:rPr lang="en-US" sz="1200" b="0" i="0" baseline="0" dirty="0" err="1">
                          <a:effectLst/>
                        </a:rPr>
                        <a:t>testata</a:t>
                      </a:r>
                      <a:endParaRPr lang="en-US" sz="1200" b="0" i="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3"/>
                  </a:ext>
                </a:extLst>
              </a:tr>
            </a:tbl>
          </a:graphicData>
        </a:graphic>
      </p:graphicFrame>
      <p:sp>
        <p:nvSpPr>
          <p:cNvPr id="4" name="Date Placeholder 3"/>
          <p:cNvSpPr>
            <a:spLocks noGrp="1"/>
          </p:cNvSpPr>
          <p:nvPr>
            <p:ph type="dt" sz="half" idx="10"/>
          </p:nvPr>
        </p:nvSpPr>
        <p:spPr/>
        <p:txBody>
          <a:bodyPr/>
          <a:lstStyle/>
          <a:p>
            <a:pPr>
              <a:defRPr/>
            </a:pPr>
            <a:fld id="{0B2CB856-26E2-4924-8396-494027F06311}" type="datetime1">
              <a:rPr lang="en-GB" smtClean="0"/>
              <a:pPr>
                <a:defRPr/>
              </a:pPr>
              <a:t>12/05/2017</a:t>
            </a:fld>
            <a:endParaRPr lang="fi-FI"/>
          </a:p>
        </p:txBody>
      </p:sp>
      <p:sp>
        <p:nvSpPr>
          <p:cNvPr id="5" name="Footer Placeholder 4"/>
          <p:cNvSpPr>
            <a:spLocks noGrp="1"/>
          </p:cNvSpPr>
          <p:nvPr>
            <p:ph type="ftr" sz="quarter" idx="11"/>
          </p:nvPr>
        </p:nvSpPr>
        <p:spPr/>
        <p:txBody>
          <a:bodyPr/>
          <a:lstStyle/>
          <a:p>
            <a:pPr>
              <a:defRPr/>
            </a:pPr>
            <a:r>
              <a:rPr lang="fi-FI"/>
              <a:t>Finnish Meteorological Institute</a:t>
            </a:r>
          </a:p>
        </p:txBody>
      </p:sp>
      <p:sp>
        <p:nvSpPr>
          <p:cNvPr id="6" name="Slide Number Placeholder 5"/>
          <p:cNvSpPr>
            <a:spLocks noGrp="1"/>
          </p:cNvSpPr>
          <p:nvPr>
            <p:ph type="sldNum" sz="quarter" idx="12"/>
          </p:nvPr>
        </p:nvSpPr>
        <p:spPr/>
        <p:txBody>
          <a:bodyPr/>
          <a:lstStyle/>
          <a:p>
            <a:pPr>
              <a:defRPr/>
            </a:pPr>
            <a:fld id="{D25CFB3A-36BA-48D7-B6B5-E35F3E9EF40D}" type="slidenum">
              <a:rPr lang="fi-FI" smtClean="0"/>
              <a:pPr>
                <a:defRPr/>
              </a:pPr>
              <a:t>40</a:t>
            </a:fld>
            <a:endParaRPr lang="fi-FI"/>
          </a:p>
        </p:txBody>
      </p:sp>
    </p:spTree>
    <p:extLst>
      <p:ext uri="{BB962C8B-B14F-4D97-AF65-F5344CB8AC3E}">
        <p14:creationId xmlns:p14="http://schemas.microsoft.com/office/powerpoint/2010/main" val="2937525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63098" y="116583"/>
            <a:ext cx="3081549" cy="523220"/>
          </a:xfrm>
          <a:prstGeom prst="rect">
            <a:avLst/>
          </a:prstGeom>
          <a:noFill/>
        </p:spPr>
        <p:txBody>
          <a:bodyPr wrap="none" rtlCol="0">
            <a:spAutoFit/>
          </a:bodyPr>
          <a:lstStyle/>
          <a:p>
            <a:r>
              <a:rPr lang="fi-FI" sz="2800" dirty="0"/>
              <a:t>Tehdyt mittaukset </a:t>
            </a:r>
            <a:endParaRPr lang="en-US" sz="2800" dirty="0"/>
          </a:p>
        </p:txBody>
      </p:sp>
      <p:pic>
        <p:nvPicPr>
          <p:cNvPr id="2" name="Picture 1"/>
          <p:cNvPicPr>
            <a:picLocks noChangeAspect="1"/>
          </p:cNvPicPr>
          <p:nvPr/>
        </p:nvPicPr>
        <p:blipFill>
          <a:blip r:embed="rId2"/>
          <a:stretch>
            <a:fillRect/>
          </a:stretch>
        </p:blipFill>
        <p:spPr>
          <a:xfrm>
            <a:off x="2032821" y="805166"/>
            <a:ext cx="5110101" cy="5847707"/>
          </a:xfrm>
          <a:prstGeom prst="rect">
            <a:avLst/>
          </a:prstGeom>
        </p:spPr>
      </p:pic>
      <p:pic>
        <p:nvPicPr>
          <p:cNvPr id="5" name="Picture 4"/>
          <p:cNvPicPr>
            <a:picLocks noChangeAspect="1"/>
          </p:cNvPicPr>
          <p:nvPr/>
        </p:nvPicPr>
        <p:blipFill>
          <a:blip r:embed="rId3"/>
          <a:stretch>
            <a:fillRect/>
          </a:stretch>
        </p:blipFill>
        <p:spPr>
          <a:xfrm>
            <a:off x="749860" y="805166"/>
            <a:ext cx="1282961" cy="5847707"/>
          </a:xfrm>
          <a:prstGeom prst="rect">
            <a:avLst/>
          </a:prstGeom>
        </p:spPr>
      </p:pic>
      <p:pic>
        <p:nvPicPr>
          <p:cNvPr id="7" name="Picture 6"/>
          <p:cNvPicPr>
            <a:picLocks noChangeAspect="1"/>
          </p:cNvPicPr>
          <p:nvPr/>
        </p:nvPicPr>
        <p:blipFill>
          <a:blip r:embed="rId4"/>
          <a:stretch>
            <a:fillRect/>
          </a:stretch>
        </p:blipFill>
        <p:spPr>
          <a:xfrm>
            <a:off x="7142922" y="5661110"/>
            <a:ext cx="1956168" cy="991763"/>
          </a:xfrm>
          <a:prstGeom prst="rect">
            <a:avLst/>
          </a:prstGeom>
        </p:spPr>
      </p:pic>
    </p:spTree>
    <p:extLst>
      <p:ext uri="{BB962C8B-B14F-4D97-AF65-F5344CB8AC3E}">
        <p14:creationId xmlns:p14="http://schemas.microsoft.com/office/powerpoint/2010/main" val="161148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Dig kuvia\HyperGlobal\20160201_15243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2069504" y="3323650"/>
            <a:ext cx="1049020" cy="786765"/>
          </a:xfrm>
          <a:prstGeom prst="rect">
            <a:avLst/>
          </a:prstGeom>
          <a:noFill/>
          <a:ln>
            <a:noFill/>
          </a:ln>
        </p:spPr>
      </p:pic>
      <p:pic>
        <p:nvPicPr>
          <p:cNvPr id="5" name="Picture 4" descr="K:\Dig kuvia\HyperGlobal\20160201_15240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930908" y="1503175"/>
            <a:ext cx="1229690" cy="904876"/>
          </a:xfrm>
          <a:prstGeom prst="rect">
            <a:avLst/>
          </a:prstGeom>
          <a:noFill/>
          <a:ln>
            <a:noFill/>
          </a:ln>
        </p:spPr>
      </p:pic>
      <p:pic>
        <p:nvPicPr>
          <p:cNvPr id="6" name="Picture 5" descr="K:\Dig kuvia\HyperGlobal\20160201_15212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907175" y="4401631"/>
            <a:ext cx="1525461" cy="1296144"/>
          </a:xfrm>
          <a:prstGeom prst="rect">
            <a:avLst/>
          </a:prstGeom>
          <a:noFill/>
          <a:ln>
            <a:noFill/>
          </a:ln>
        </p:spPr>
      </p:pic>
      <p:pic>
        <p:nvPicPr>
          <p:cNvPr id="7" name="Picture 6" descr="K:\Dig kuvia\HyperGlobal\20160201_15233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1926628" y="4630220"/>
            <a:ext cx="1334770" cy="1001395"/>
          </a:xfrm>
          <a:prstGeom prst="rect">
            <a:avLst/>
          </a:prstGeom>
          <a:noFill/>
          <a:ln>
            <a:noFill/>
          </a:ln>
        </p:spPr>
      </p:pic>
      <p:pic>
        <p:nvPicPr>
          <p:cNvPr id="10" name="Picture 9"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21833" y="1343192"/>
            <a:ext cx="866976" cy="1229690"/>
          </a:xfrm>
          <a:prstGeom prst="rect">
            <a:avLst/>
          </a:prstGeom>
        </p:spPr>
      </p:pic>
      <p:cxnSp>
        <p:nvCxnSpPr>
          <p:cNvPr id="19" name="Straight Connector 18"/>
          <p:cNvCxnSpPr/>
          <p:nvPr/>
        </p:nvCxnSpPr>
        <p:spPr>
          <a:xfrm>
            <a:off x="2974379" y="1772816"/>
            <a:ext cx="20474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7" idx="1"/>
            <a:endCxn id="4" idx="0"/>
          </p:cNvCxnSpPr>
          <p:nvPr/>
        </p:nvCxnSpPr>
        <p:spPr>
          <a:xfrm flipV="1">
            <a:off x="2594014" y="4110414"/>
            <a:ext cx="1" cy="3531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0" idx="2"/>
          </p:cNvCxnSpPr>
          <p:nvPr/>
        </p:nvCxnSpPr>
        <p:spPr>
          <a:xfrm>
            <a:off x="5455321" y="2572882"/>
            <a:ext cx="0" cy="171651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4" idx="1"/>
          </p:cNvCxnSpPr>
          <p:nvPr/>
        </p:nvCxnSpPr>
        <p:spPr>
          <a:xfrm>
            <a:off x="3118525" y="3717032"/>
            <a:ext cx="233679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998106" y="1772816"/>
            <a:ext cx="0" cy="914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998107" y="2687216"/>
            <a:ext cx="14572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Isosceles Triangle 30"/>
          <p:cNvSpPr/>
          <p:nvPr/>
        </p:nvSpPr>
        <p:spPr>
          <a:xfrm>
            <a:off x="3897901" y="2241729"/>
            <a:ext cx="200409" cy="19087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2" name="Isosceles Triangle 31"/>
          <p:cNvSpPr/>
          <p:nvPr/>
        </p:nvSpPr>
        <p:spPr>
          <a:xfrm rot="10800000">
            <a:off x="3897902" y="2040364"/>
            <a:ext cx="200409" cy="19087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3" name="TextBox 32"/>
          <p:cNvSpPr txBox="1"/>
          <p:nvPr/>
        </p:nvSpPr>
        <p:spPr>
          <a:xfrm>
            <a:off x="4956788" y="969634"/>
            <a:ext cx="881973" cy="307777"/>
          </a:xfrm>
          <a:prstGeom prst="rect">
            <a:avLst/>
          </a:prstGeom>
          <a:noFill/>
        </p:spPr>
        <p:txBody>
          <a:bodyPr wrap="none" rtlCol="0">
            <a:spAutoFit/>
          </a:bodyPr>
          <a:lstStyle/>
          <a:p>
            <a:r>
              <a:rPr lang="fi-FI" sz="1400" dirty="0"/>
              <a:t>Kostutus</a:t>
            </a:r>
          </a:p>
        </p:txBody>
      </p:sp>
      <p:sp>
        <p:nvSpPr>
          <p:cNvPr id="34" name="TextBox 33"/>
          <p:cNvSpPr txBox="1"/>
          <p:nvPr/>
        </p:nvSpPr>
        <p:spPr>
          <a:xfrm>
            <a:off x="1349426" y="908721"/>
            <a:ext cx="2124299" cy="307777"/>
          </a:xfrm>
          <a:prstGeom prst="rect">
            <a:avLst/>
          </a:prstGeom>
          <a:noFill/>
        </p:spPr>
        <p:txBody>
          <a:bodyPr wrap="none" rtlCol="0">
            <a:spAutoFit/>
          </a:bodyPr>
          <a:lstStyle/>
          <a:p>
            <a:r>
              <a:rPr lang="fi-FI" sz="1400" dirty="0"/>
              <a:t>Laimennuskaasun säätö</a:t>
            </a:r>
          </a:p>
        </p:txBody>
      </p:sp>
      <p:sp>
        <p:nvSpPr>
          <p:cNvPr id="35" name="TextBox 34"/>
          <p:cNvSpPr txBox="1"/>
          <p:nvPr/>
        </p:nvSpPr>
        <p:spPr>
          <a:xfrm>
            <a:off x="1709466" y="2934861"/>
            <a:ext cx="2036135" cy="307777"/>
          </a:xfrm>
          <a:prstGeom prst="rect">
            <a:avLst/>
          </a:prstGeom>
          <a:noFill/>
        </p:spPr>
        <p:txBody>
          <a:bodyPr wrap="none" rtlCol="0">
            <a:spAutoFit/>
          </a:bodyPr>
          <a:lstStyle/>
          <a:p>
            <a:r>
              <a:rPr lang="fi-FI" sz="1400" dirty="0"/>
              <a:t>Kalibrointikaasun säätö</a:t>
            </a:r>
          </a:p>
        </p:txBody>
      </p:sp>
      <p:sp>
        <p:nvSpPr>
          <p:cNvPr id="36" name="TextBox 35"/>
          <p:cNvSpPr txBox="1"/>
          <p:nvPr/>
        </p:nvSpPr>
        <p:spPr>
          <a:xfrm>
            <a:off x="5597897" y="3877217"/>
            <a:ext cx="1008112" cy="307777"/>
          </a:xfrm>
          <a:prstGeom prst="rect">
            <a:avLst/>
          </a:prstGeom>
          <a:noFill/>
        </p:spPr>
        <p:txBody>
          <a:bodyPr wrap="square" rtlCol="0">
            <a:spAutoFit/>
          </a:bodyPr>
          <a:lstStyle/>
          <a:p>
            <a:r>
              <a:rPr lang="fi-FI" sz="1400" dirty="0"/>
              <a:t>Sensorit</a:t>
            </a:r>
          </a:p>
        </p:txBody>
      </p:sp>
      <p:sp>
        <p:nvSpPr>
          <p:cNvPr id="37" name="TextBox 36"/>
          <p:cNvSpPr txBox="1"/>
          <p:nvPr/>
        </p:nvSpPr>
        <p:spPr>
          <a:xfrm>
            <a:off x="4015467" y="2135800"/>
            <a:ext cx="1077474" cy="523220"/>
          </a:xfrm>
          <a:prstGeom prst="rect">
            <a:avLst/>
          </a:prstGeom>
          <a:noFill/>
        </p:spPr>
        <p:txBody>
          <a:bodyPr wrap="none" rtlCol="0">
            <a:spAutoFit/>
          </a:bodyPr>
          <a:lstStyle/>
          <a:p>
            <a:r>
              <a:rPr lang="fi-FI" sz="1400" dirty="0"/>
              <a:t>Virtauksen </a:t>
            </a:r>
          </a:p>
          <a:p>
            <a:r>
              <a:rPr lang="fi-FI" sz="1400" dirty="0"/>
              <a:t>säätö</a:t>
            </a:r>
          </a:p>
        </p:txBody>
      </p:sp>
    </p:spTree>
    <p:extLst>
      <p:ext uri="{BB962C8B-B14F-4D97-AF65-F5344CB8AC3E}">
        <p14:creationId xmlns:p14="http://schemas.microsoft.com/office/powerpoint/2010/main" val="4256197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0138" y="0"/>
            <a:ext cx="6526681" cy="461665"/>
          </a:xfrm>
          <a:prstGeom prst="rect">
            <a:avLst/>
          </a:prstGeom>
        </p:spPr>
        <p:txBody>
          <a:bodyPr wrap="square">
            <a:spAutoFit/>
          </a:bodyPr>
          <a:lstStyle/>
          <a:p>
            <a:pPr marL="285750" indent="-285750">
              <a:buFont typeface="Arial" panose="020B0604020202020204" pitchFamily="34" charset="0"/>
              <a:buChar char="•"/>
            </a:pPr>
            <a:r>
              <a:rPr lang="fi-FI" sz="1200" dirty="0" err="1"/>
              <a:t>Expanded</a:t>
            </a:r>
            <a:r>
              <a:rPr lang="fi-FI" sz="1200" dirty="0"/>
              <a:t> </a:t>
            </a:r>
            <a:r>
              <a:rPr lang="fi-FI" sz="1200" dirty="0" err="1"/>
              <a:t>uncertainty</a:t>
            </a:r>
            <a:endParaRPr lang="fi-FI" sz="1200" dirty="0"/>
          </a:p>
          <a:p>
            <a:pPr marL="285750" indent="-285750">
              <a:buFont typeface="Arial" panose="020B0604020202020204" pitchFamily="34" charset="0"/>
              <a:buChar char="•"/>
            </a:pPr>
            <a:endParaRPr lang="fi-FI" sz="1200" dirty="0"/>
          </a:p>
        </p:txBody>
      </p:sp>
      <p:pic>
        <p:nvPicPr>
          <p:cNvPr id="2" name="Picture 1"/>
          <p:cNvPicPr>
            <a:picLocks noChangeAspect="1"/>
          </p:cNvPicPr>
          <p:nvPr/>
        </p:nvPicPr>
        <p:blipFill>
          <a:blip r:embed="rId2"/>
          <a:stretch>
            <a:fillRect/>
          </a:stretch>
        </p:blipFill>
        <p:spPr>
          <a:xfrm>
            <a:off x="378916" y="1291864"/>
            <a:ext cx="8754615" cy="4950381"/>
          </a:xfrm>
          <a:prstGeom prst="rect">
            <a:avLst/>
          </a:prstGeom>
        </p:spPr>
      </p:pic>
    </p:spTree>
    <p:extLst>
      <p:ext uri="{BB962C8B-B14F-4D97-AF65-F5344CB8AC3E}">
        <p14:creationId xmlns:p14="http://schemas.microsoft.com/office/powerpoint/2010/main" val="2606977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481" y="445519"/>
            <a:ext cx="8629789" cy="1400610"/>
          </a:xfrm>
        </p:spPr>
        <p:txBody>
          <a:bodyPr>
            <a:normAutofit/>
          </a:bodyPr>
          <a:lstStyle/>
          <a:p>
            <a:r>
              <a:rPr lang="fi-FI" sz="2800" dirty="0" err="1"/>
              <a:t>Sensors</a:t>
            </a:r>
            <a:r>
              <a:rPr lang="fi-FI" sz="2800" dirty="0"/>
              <a:t> for Air </a:t>
            </a:r>
            <a:r>
              <a:rPr lang="fi-FI" sz="2800" dirty="0" err="1"/>
              <a:t>Quality</a:t>
            </a:r>
            <a:r>
              <a:rPr lang="fi-FI" sz="2800" dirty="0"/>
              <a:t> </a:t>
            </a:r>
            <a:r>
              <a:rPr lang="fi-FI" sz="2800" dirty="0" err="1"/>
              <a:t>Measurements</a:t>
            </a:r>
            <a:br>
              <a:rPr lang="fi-FI" sz="2800" dirty="0"/>
            </a:br>
            <a:endParaRPr lang="en-US" sz="2800" dirty="0"/>
          </a:p>
        </p:txBody>
      </p:sp>
      <p:pic>
        <p:nvPicPr>
          <p:cNvPr id="4" name="Picture 3"/>
          <p:cNvPicPr>
            <a:picLocks noChangeAspect="1"/>
          </p:cNvPicPr>
          <p:nvPr/>
        </p:nvPicPr>
        <p:blipFill>
          <a:blip r:embed="rId2"/>
          <a:stretch>
            <a:fillRect/>
          </a:stretch>
        </p:blipFill>
        <p:spPr>
          <a:xfrm>
            <a:off x="486032" y="1145824"/>
            <a:ext cx="8869290" cy="5654075"/>
          </a:xfrm>
          <a:prstGeom prst="rect">
            <a:avLst/>
          </a:prstGeom>
        </p:spPr>
      </p:pic>
    </p:spTree>
    <p:extLst>
      <p:ext uri="{BB962C8B-B14F-4D97-AF65-F5344CB8AC3E}">
        <p14:creationId xmlns:p14="http://schemas.microsoft.com/office/powerpoint/2010/main" val="3052366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4789" y="2636108"/>
            <a:ext cx="3486852" cy="707886"/>
          </a:xfrm>
          <a:prstGeom prst="rect">
            <a:avLst/>
          </a:prstGeom>
          <a:noFill/>
        </p:spPr>
        <p:txBody>
          <a:bodyPr wrap="none" rtlCol="0">
            <a:spAutoFit/>
          </a:bodyPr>
          <a:lstStyle/>
          <a:p>
            <a:r>
              <a:rPr lang="fi-FI" sz="4000" dirty="0"/>
              <a:t>KYSYMYKSIÄ</a:t>
            </a:r>
            <a:endParaRPr lang="en-US" sz="4000" dirty="0"/>
          </a:p>
        </p:txBody>
      </p:sp>
    </p:spTree>
    <p:extLst>
      <p:ext uri="{BB962C8B-B14F-4D97-AF65-F5344CB8AC3E}">
        <p14:creationId xmlns:p14="http://schemas.microsoft.com/office/powerpoint/2010/main" val="2768507263"/>
      </p:ext>
    </p:extLst>
  </p:cSld>
  <p:clrMapOvr>
    <a:masterClrMapping/>
  </p:clrMapOvr>
</p:sld>
</file>

<file path=ppt/theme/theme1.xml><?xml version="1.0" encoding="utf-8"?>
<a:theme xmlns:a="http://schemas.openxmlformats.org/drawingml/2006/main" name="IL_pp_pohja_kolmikielinenlogo">
  <a:themeElements>
    <a:clrScheme name="ILMATIETEENLAITOS">
      <a:dk1>
        <a:srgbClr val="000000"/>
      </a:dk1>
      <a:lt1>
        <a:sysClr val="window" lastClr="FFFFFF"/>
      </a:lt1>
      <a:dk2>
        <a:srgbClr val="464646"/>
      </a:dk2>
      <a:lt2>
        <a:srgbClr val="E7E6E6"/>
      </a:lt2>
      <a:accent1>
        <a:srgbClr val="63B9E9"/>
      </a:accent1>
      <a:accent2>
        <a:srgbClr val="FCBD30"/>
      </a:accent2>
      <a:accent3>
        <a:srgbClr val="54C247"/>
      </a:accent3>
      <a:accent4>
        <a:srgbClr val="C4DB0D"/>
      </a:accent4>
      <a:accent5>
        <a:srgbClr val="FFFFFF"/>
      </a:accent5>
      <a:accent6>
        <a:srgbClr val="FFFFFF"/>
      </a:accent6>
      <a:hlink>
        <a:srgbClr val="0563C1"/>
      </a:hlink>
      <a:folHlink>
        <a:srgbClr val="954F72"/>
      </a:folHlink>
    </a:clrScheme>
    <a:fontScheme name="Custom 2">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412DAB80-B53F-4BAB-A46B-1265357B9B12}" vid="{3E457D4D-9E77-493E-9751-290A5BD401BB}"/>
    </a:ext>
  </a:extLst>
</a:theme>
</file>

<file path=ppt/theme/theme2.xml><?xml version="1.0" encoding="utf-8"?>
<a:theme xmlns:a="http://schemas.openxmlformats.org/drawingml/2006/main" name="1_Ilmatieteenlaitos">
  <a:themeElements>
    <a:clrScheme name="Ilmatieteenlaitos 14">
      <a:dk1>
        <a:srgbClr val="000000"/>
      </a:dk1>
      <a:lt1>
        <a:srgbClr val="FFFFFF"/>
      </a:lt1>
      <a:dk2>
        <a:srgbClr val="000000"/>
      </a:dk2>
      <a:lt2>
        <a:srgbClr val="808080"/>
      </a:lt2>
      <a:accent1>
        <a:srgbClr val="FCBD30"/>
      </a:accent1>
      <a:accent2>
        <a:srgbClr val="54C247"/>
      </a:accent2>
      <a:accent3>
        <a:srgbClr val="FFFFFF"/>
      </a:accent3>
      <a:accent4>
        <a:srgbClr val="000000"/>
      </a:accent4>
      <a:accent5>
        <a:srgbClr val="FDDBAD"/>
      </a:accent5>
      <a:accent6>
        <a:srgbClr val="4BB03F"/>
      </a:accent6>
      <a:hlink>
        <a:srgbClr val="7AABDE"/>
      </a:hlink>
      <a:folHlink>
        <a:srgbClr val="D7DF21"/>
      </a:folHlink>
    </a:clrScheme>
    <a:fontScheme name="Ilmatieteenlait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lmatieteenlaito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lmatieteenlaito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lmatieteenlaito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lmatieteenlaito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lmatieteenlaito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lmatieteenlaito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lmatieteenlaito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lmatieteenlaito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lmatieteenlaito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lmatieteenlaito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lmatieteenlaito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lmatieteenlaito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lmatieteenlaito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D7DF21"/>
        </a:folHlink>
      </a:clrScheme>
      <a:clrMap bg1="lt1" tx1="dk1" bg2="lt2" tx2="dk2" accent1="accent1" accent2="accent2" accent3="accent3" accent4="accent4" accent5="accent5" accent6="accent6" hlink="hlink" folHlink="folHlink"/>
    </a:extraClrScheme>
    <a:extraClrScheme>
      <a:clrScheme name="Ilmatieteenlaitos 14">
        <a:dk1>
          <a:srgbClr val="000000"/>
        </a:dk1>
        <a:lt1>
          <a:srgbClr val="FFFFFF"/>
        </a:lt1>
        <a:dk2>
          <a:srgbClr val="000000"/>
        </a:dk2>
        <a:lt2>
          <a:srgbClr val="808080"/>
        </a:lt2>
        <a:accent1>
          <a:srgbClr val="FCBD30"/>
        </a:accent1>
        <a:accent2>
          <a:srgbClr val="54C247"/>
        </a:accent2>
        <a:accent3>
          <a:srgbClr val="FFFFFF"/>
        </a:accent3>
        <a:accent4>
          <a:srgbClr val="000000"/>
        </a:accent4>
        <a:accent5>
          <a:srgbClr val="FDDBAD"/>
        </a:accent5>
        <a:accent6>
          <a:srgbClr val="4BB03F"/>
        </a:accent6>
        <a:hlink>
          <a:srgbClr val="7AABDE"/>
        </a:hlink>
        <a:folHlink>
          <a:srgbClr val="D7DF21"/>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blank</Template>
  <TotalTime>3933</TotalTime>
  <Words>1808</Words>
  <Application>Microsoft Office PowerPoint</Application>
  <PresentationFormat>Custom</PresentationFormat>
  <Paragraphs>659</Paragraphs>
  <Slides>45</Slides>
  <Notes>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45</vt:i4>
      </vt:variant>
    </vt:vector>
  </HeadingPairs>
  <TitlesOfParts>
    <vt:vector size="54" baseType="lpstr">
      <vt:lpstr>Arial</vt:lpstr>
      <vt:lpstr>Arial Black</vt:lpstr>
      <vt:lpstr>Calibri</vt:lpstr>
      <vt:lpstr>Symbol</vt:lpstr>
      <vt:lpstr>Tahoma</vt:lpstr>
      <vt:lpstr>Times New Roman</vt:lpstr>
      <vt:lpstr>IL_pp_pohja_kolmikielinenlogo</vt:lpstr>
      <vt:lpstr>1_Ilmatieteenlaitos</vt:lpstr>
      <vt:lpstr>Chart</vt:lpstr>
      <vt:lpstr>Vertailulaboratorion kuulumiset</vt:lpstr>
      <vt:lpstr>Akkreditointi</vt:lpstr>
      <vt:lpstr>Vertailulaboratorio</vt:lpstr>
      <vt:lpstr>Vertailulaboratorio</vt:lpstr>
      <vt:lpstr>Hiukkasmittalaitteiden kalibrointikertoimien verifiointi</vt:lpstr>
      <vt:lpstr>PowerPoint Presentation</vt:lpstr>
      <vt:lpstr>Vertailut HSY/Mäkelänkatu &amp; Imatra/Mansikkala</vt:lpstr>
      <vt:lpstr>Vertailumittaukset: kaasut</vt:lpstr>
      <vt:lpstr>Neljäs kansallinen vertailumittaus  ja laatujärjestelmän auditointi 2017 </vt:lpstr>
      <vt:lpstr>Vertailumittaukset kesäkuu – lokakuu 2017 </vt:lpstr>
      <vt:lpstr>Vertailumittausten suoritus</vt:lpstr>
      <vt:lpstr>PowerPoint Presentation</vt:lpstr>
      <vt:lpstr>PowerPoint Presentation</vt:lpstr>
      <vt:lpstr>Standardit</vt:lpstr>
      <vt:lpstr>CEN Standardit</vt:lpstr>
      <vt:lpstr>CEN Standardit, EN 16450</vt:lpstr>
      <vt:lpstr>CEN Standardit, EN 16450</vt:lpstr>
      <vt:lpstr>CEN Standardit, EN 16450</vt:lpstr>
      <vt:lpstr>Direktivit</vt:lpstr>
      <vt:lpstr>PowerPoint Presentation</vt:lpstr>
      <vt:lpstr>AQUILA</vt:lpstr>
      <vt:lpstr>AQUILA</vt:lpstr>
      <vt:lpstr>AQUILA</vt:lpstr>
      <vt:lpstr>PowerPoint Presentation</vt:lpstr>
      <vt:lpstr>  TA reports ENXXXx:2012-</vt:lpstr>
      <vt:lpstr>  Equivalence reports </vt:lpstr>
      <vt:lpstr>  Equivalence reports </vt:lpstr>
      <vt:lpstr>  Equivalence reports </vt:lpstr>
      <vt:lpstr>Otsoni</vt:lpstr>
      <vt:lpstr>PowerPoint Presentation</vt:lpstr>
      <vt:lpstr>PowerPoint Presentation</vt:lpstr>
      <vt:lpstr>PowerPoint Presentation</vt:lpstr>
      <vt:lpstr>PowerPoint Presentation</vt:lpstr>
      <vt:lpstr>PowerPoint Presentation</vt:lpstr>
      <vt:lpstr>PowerPoint Presentation</vt:lpstr>
      <vt:lpstr>Sensors for Air Quality Measurements</vt:lpstr>
      <vt:lpstr>Sensors for Air Quality Measurements </vt:lpstr>
      <vt:lpstr>Sensors for Air Quality Measurements </vt:lpstr>
      <vt:lpstr>Sensors for Air Quality Measurements </vt:lpstr>
      <vt:lpstr>Performance characteristics of sensor system(s)</vt:lpstr>
      <vt:lpstr>PowerPoint Presentation</vt:lpstr>
      <vt:lpstr>PowerPoint Presentation</vt:lpstr>
      <vt:lpstr>PowerPoint Presentation</vt:lpstr>
      <vt:lpstr>Sensors for Air Quality Measurements </vt:lpstr>
      <vt:lpstr>PowerPoint Presentation</vt:lpstr>
    </vt:vector>
  </TitlesOfParts>
  <Company>Finnish Meteorological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Vertailulaboratorion kuulumiset</dc:title>
  <dc:creator>Jari Walden</dc:creator>
  <cp:lastModifiedBy>Sihteeri</cp:lastModifiedBy>
  <cp:revision>120</cp:revision>
  <dcterms:created xsi:type="dcterms:W3CDTF">2016-04-21T06:40:07Z</dcterms:created>
  <dcterms:modified xsi:type="dcterms:W3CDTF">2017-05-12T05:25:00Z</dcterms:modified>
</cp:coreProperties>
</file>