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sldIdLst>
    <p:sldId id="256" r:id="rId2"/>
    <p:sldId id="276" r:id="rId3"/>
    <p:sldId id="273" r:id="rId4"/>
    <p:sldId id="271" r:id="rId5"/>
    <p:sldId id="270" r:id="rId6"/>
    <p:sldId id="272" r:id="rId7"/>
    <p:sldId id="274" r:id="rId8"/>
    <p:sldId id="275" r:id="rId9"/>
  </p:sldIdLst>
  <p:sldSz cx="9899650" cy="6858000"/>
  <p:notesSz cx="6810375" cy="99425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396" userDrawn="1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311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282" y="67"/>
      </p:cViewPr>
      <p:guideLst>
        <p:guide orient="horz" pos="346"/>
        <p:guide pos="396"/>
        <p:guide orient="horz" pos="2160"/>
        <p:guide pos="311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tukansi tekstillä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011" y="1994232"/>
            <a:ext cx="8629789" cy="1400610"/>
          </a:xfrm>
        </p:spPr>
        <p:txBody>
          <a:bodyPr>
            <a:normAutofit/>
          </a:bodyPr>
          <a:lstStyle>
            <a:lvl1pPr algn="ctr">
              <a:defRPr sz="4000">
                <a:solidFill>
                  <a:srgbClr val="63B9E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8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Etukansi tekstillä">
    <p:bg>
      <p:bgPr>
        <a:solidFill>
          <a:schemeClr val="bg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011" y="1994232"/>
            <a:ext cx="8629789" cy="1400610"/>
          </a:xfrm>
        </p:spPr>
        <p:txBody>
          <a:bodyPr>
            <a:normAutofit/>
          </a:bodyPr>
          <a:lstStyle>
            <a:lvl1pPr algn="ctr">
              <a:defRPr sz="4000">
                <a:solidFill>
                  <a:srgbClr val="63B9E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" y="4033864"/>
            <a:ext cx="9888392" cy="2834646"/>
          </a:xfrm>
          <a:prstGeom prst="rect">
            <a:avLst/>
          </a:prstGeom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16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, kiekura, teksti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42501" y="702248"/>
            <a:ext cx="7545005" cy="1325563"/>
          </a:xfrm>
        </p:spPr>
        <p:txBody>
          <a:bodyPr/>
          <a:lstStyle>
            <a:lvl1pPr>
              <a:defRPr>
                <a:solidFill>
                  <a:srgbClr val="63B9E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42500" y="2046861"/>
            <a:ext cx="8599095" cy="4242814"/>
          </a:xfrm>
        </p:spPr>
        <p:txBody>
          <a:bodyPr/>
          <a:lstStyle>
            <a:lvl1pPr>
              <a:buClr>
                <a:schemeClr val="bg1">
                  <a:lumMod val="65000"/>
                </a:schemeClr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4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01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ogo, kiekura, teksti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42501" y="702248"/>
            <a:ext cx="7545005" cy="1325563"/>
          </a:xfrm>
        </p:spPr>
        <p:txBody>
          <a:bodyPr/>
          <a:lstStyle>
            <a:lvl1pPr>
              <a:defRPr>
                <a:solidFill>
                  <a:srgbClr val="63B9E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42500" y="2046861"/>
            <a:ext cx="8599095" cy="4242814"/>
          </a:xfrm>
        </p:spPr>
        <p:txBody>
          <a:bodyPr/>
          <a:lstStyle>
            <a:lvl1pPr>
              <a:buClr>
                <a:schemeClr val="bg1">
                  <a:lumMod val="65000"/>
                </a:schemeClr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4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0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ehkura ja pallo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 userDrawn="1"/>
        </p:nvSpPr>
        <p:spPr>
          <a:xfrm>
            <a:off x="8990195" y="-724388"/>
            <a:ext cx="1506356" cy="1506356"/>
          </a:xfrm>
          <a:prstGeom prst="ellipse">
            <a:avLst/>
          </a:prstGeom>
          <a:solidFill>
            <a:srgbClr val="F7B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val 13"/>
          <p:cNvSpPr/>
          <p:nvPr userDrawn="1"/>
        </p:nvSpPr>
        <p:spPr>
          <a:xfrm>
            <a:off x="8479432" y="4391025"/>
            <a:ext cx="3606176" cy="36061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41186" y="2044217"/>
            <a:ext cx="7840699" cy="42501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CF82474C-4A9B-4100-9EFE-59012ADDF92D}" type="datetime1">
              <a:rPr lang="fi-FI" smtClean="0"/>
              <a:t>12.5.2017</a:t>
            </a:fld>
            <a:endParaRPr lang="fi-FI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641516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788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ehkura ja oranssi pal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 userDrawn="1"/>
        </p:nvSpPr>
        <p:spPr>
          <a:xfrm>
            <a:off x="8990195" y="-724388"/>
            <a:ext cx="1506356" cy="1506356"/>
          </a:xfrm>
          <a:prstGeom prst="ellipse">
            <a:avLst/>
          </a:prstGeom>
          <a:solidFill>
            <a:srgbClr val="F7B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42500" y="2046670"/>
            <a:ext cx="8476099" cy="42525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89350FD0-5639-40D7-8E8C-273200A496CD}" type="datetime1">
              <a:rPr lang="fi-FI" smtClean="0"/>
              <a:t>12.5.2017</a:t>
            </a:fld>
            <a:endParaRPr lang="fi-FI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641516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36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ehkura ja sininen pal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 userDrawn="1"/>
        </p:nvSpPr>
        <p:spPr>
          <a:xfrm>
            <a:off x="8479432" y="4391025"/>
            <a:ext cx="3606176" cy="3606176"/>
          </a:xfrm>
          <a:prstGeom prst="ellipse">
            <a:avLst/>
          </a:prstGeom>
          <a:solidFill>
            <a:srgbClr val="63B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750900C2-8938-4CDF-BC4C-945EAE4B3198}" type="datetime1">
              <a:rPr lang="fi-FI" smtClean="0"/>
              <a:t>12.5.2017</a:t>
            </a:fld>
            <a:endParaRPr lang="fi-FI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642500" y="2046670"/>
            <a:ext cx="8476099" cy="42525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641516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940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me ja oranssi pal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4337723" y="846240"/>
            <a:ext cx="4833260" cy="48332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Oval 9"/>
          <p:cNvSpPr/>
          <p:nvPr userDrawn="1"/>
        </p:nvSpPr>
        <p:spPr>
          <a:xfrm>
            <a:off x="433132" y="1554545"/>
            <a:ext cx="4833260" cy="4833260"/>
          </a:xfrm>
          <a:prstGeom prst="ellipse">
            <a:avLst/>
          </a:prstGeom>
          <a:solidFill>
            <a:srgbClr val="63B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851414" y="1785645"/>
            <a:ext cx="3805878" cy="3488851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946823" y="2544801"/>
            <a:ext cx="3805878" cy="3488851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6518BCCD-F57F-423F-9E66-C58708EE99BF}" type="datetime1">
              <a:rPr lang="fi-FI" smtClean="0"/>
              <a:t>12.5.2017</a:t>
            </a:fld>
            <a:endParaRPr lang="fi-FI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27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inen ja oranssi pal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4337723" y="846240"/>
            <a:ext cx="4833260" cy="4833260"/>
          </a:xfrm>
          <a:prstGeom prst="ellipse">
            <a:avLst/>
          </a:prstGeom>
          <a:solidFill>
            <a:srgbClr val="F7B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Oval 9"/>
          <p:cNvSpPr/>
          <p:nvPr userDrawn="1"/>
        </p:nvSpPr>
        <p:spPr>
          <a:xfrm>
            <a:off x="433132" y="1554545"/>
            <a:ext cx="4833260" cy="4833260"/>
          </a:xfrm>
          <a:prstGeom prst="ellipse">
            <a:avLst/>
          </a:prstGeom>
          <a:solidFill>
            <a:srgbClr val="63B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851414" y="1785645"/>
            <a:ext cx="3805878" cy="3488851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946823" y="2544801"/>
            <a:ext cx="3805878" cy="3488851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3DEFAB8A-A368-4636-8181-FF8C8DC5D268}" type="datetime1">
              <a:rPr lang="fi-FI" smtClean="0"/>
              <a:t>12.5.2017</a:t>
            </a:fld>
            <a:endParaRPr lang="fi-FI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518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oma kuva lime pal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4120949" y="1115573"/>
            <a:ext cx="4833260" cy="48332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3192895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D841-D57F-4D47-8E62-2FC385A1CE3C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32976" y="1123950"/>
            <a:ext cx="3192895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01962" y="1506098"/>
            <a:ext cx="4118164" cy="4127979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282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oma kuva oranssi pal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3192895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F318-4C7E-4F5F-BC25-C6828E6F96BB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4120949" y="1115573"/>
            <a:ext cx="4833260" cy="4833260"/>
          </a:xfrm>
          <a:prstGeom prst="ellipse">
            <a:avLst/>
          </a:prstGeom>
          <a:solidFill>
            <a:srgbClr val="F7B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32976" y="1123950"/>
            <a:ext cx="3192895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01962" y="1506098"/>
            <a:ext cx="4118164" cy="4127979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243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oma kuva sininen pal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123950"/>
            <a:ext cx="3192895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3192895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3114-F784-411B-8951-2EC610901731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4120949" y="1115573"/>
            <a:ext cx="4833260" cy="4833260"/>
          </a:xfrm>
          <a:prstGeom prst="ellipse">
            <a:avLst/>
          </a:prstGeom>
          <a:solidFill>
            <a:srgbClr val="63B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01962" y="1506098"/>
            <a:ext cx="4118164" cy="4127979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258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ko teksti elementtialu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3192895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6741" y="1276350"/>
            <a:ext cx="5011698" cy="4594227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2975" y="2962274"/>
            <a:ext cx="3192895" cy="2898777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28FFC-92B4-4641-B01C-74F098BDA63A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840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794" y="2232425"/>
            <a:ext cx="8588255" cy="2201862"/>
          </a:xfrm>
        </p:spPr>
        <p:txBody>
          <a:bodyPr anchor="ctr" anchorCtr="0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50"/>
            </a:lvl1pPr>
          </a:lstStyle>
          <a:p>
            <a:fld id="{D5C4F8CB-E0AE-4560-947C-FB35340C30D1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8242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ja alaotsikk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71752"/>
            <a:ext cx="8538448" cy="2596056"/>
          </a:xfrm>
        </p:spPr>
        <p:txBody>
          <a:bodyPr anchor="b" anchorCtr="0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7345" y="4141077"/>
            <a:ext cx="8538448" cy="1471448"/>
          </a:xfrm>
        </p:spPr>
        <p:txBody>
          <a:bodyPr lIns="0" tIns="0" rIns="0" bIns="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44C6F-999E-4490-AA77-CD650B7C51A6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52380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kaksi bulletinpalst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501" y="2066928"/>
            <a:ext cx="4207351" cy="42005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4073" y="2066928"/>
            <a:ext cx="4207351" cy="42005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90CB-F7A7-4AD9-827F-0F59E3570CA3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631991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423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alaotsikot bulletinpalsta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4267" y="2057399"/>
            <a:ext cx="4188015" cy="714375"/>
          </a:xfrm>
        </p:spPr>
        <p:txBody>
          <a:bodyPr lIns="0" tIns="0" rIns="0" bIns="0"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267" y="2881310"/>
            <a:ext cx="4188015" cy="3335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9825" y="2057399"/>
            <a:ext cx="4208641" cy="714375"/>
          </a:xfrm>
        </p:spPr>
        <p:txBody>
          <a:bodyPr lIns="0" tIns="0" rIns="0" bIns="0"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64073" y="2881310"/>
            <a:ext cx="4208641" cy="3335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A2D7-4257-424C-9BF5-CFCB397D4347}" type="datetime1">
              <a:rPr lang="fi-FI" smtClean="0"/>
              <a:t>12.5.2017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31991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460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kuva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1C36-95B3-430E-ADF7-601FB328BB6E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0" name="Picture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854" y="1435045"/>
            <a:ext cx="3741409" cy="3741409"/>
          </a:xfrm>
          <a:prstGeom prst="ellipse">
            <a:avLst/>
          </a:prstGeom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767812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teksti kuva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B88E-123E-4EAC-B2DD-9866CB6F2CEC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0" name="Picture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854" y="1435045"/>
            <a:ext cx="3741409" cy="3741409"/>
          </a:xfrm>
          <a:prstGeom prst="ellipse">
            <a:avLst/>
          </a:prstGeom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33314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vihreä pallo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81AD4-8419-49C1-8D5D-3264B6729144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1885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sininen pallo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B1E20-0F2D-4320-95E6-2D8B1D3D7414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rgbClr val="63B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16961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keltainen pallo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2A354-E14C-4051-A75F-4917725E8F5E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rgbClr val="F7B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11882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501" y="1279527"/>
            <a:ext cx="8538448" cy="1325563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2501" y="2856708"/>
            <a:ext cx="7196574" cy="32480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5A6E-7D7A-4199-9767-46A057708FE1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36914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9563" y="1276349"/>
            <a:ext cx="2134612" cy="49006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602" y="1276349"/>
            <a:ext cx="5367773" cy="4900613"/>
          </a:xfrm>
        </p:spPr>
        <p:txBody>
          <a:bodyPr vert="eaVert"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BE37-0788-460A-A2D4-8F10FC1F617E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20082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kakansi logoll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77721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kakansi yhteystiedoill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874424" y="4404523"/>
            <a:ext cx="2029132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sz="11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Ilmatieteen laitos</a:t>
            </a:r>
          </a:p>
          <a:p>
            <a:pPr algn="l"/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Erik </a:t>
            </a:r>
            <a:r>
              <a:rPr lang="fi-FI" sz="11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Palménin</a:t>
            </a:r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aukio 1, </a:t>
            </a:r>
          </a:p>
          <a:p>
            <a:pPr algn="l"/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00560 Helsinki</a:t>
            </a:r>
          </a:p>
          <a:p>
            <a:pPr algn="l"/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PL 503, 00101 Helsinki, </a:t>
            </a:r>
          </a:p>
          <a:p>
            <a:pPr algn="l"/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puh. 029 539 1000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5170042" y="4404523"/>
            <a:ext cx="2245443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sz="1100" b="1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Finnish</a:t>
            </a:r>
            <a:r>
              <a:rPr lang="fi-FI" sz="11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100" b="1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Meteorological</a:t>
            </a:r>
            <a:r>
              <a:rPr lang="fi-FI" sz="11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Institute</a:t>
            </a:r>
          </a:p>
          <a:p>
            <a:pPr algn="l"/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Erik </a:t>
            </a:r>
            <a:r>
              <a:rPr lang="fi-FI" sz="11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Palménin</a:t>
            </a:r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aukio 1, </a:t>
            </a:r>
          </a:p>
          <a:p>
            <a:pPr algn="l"/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FI-00560 Helsinki</a:t>
            </a:r>
          </a:p>
          <a:p>
            <a:pPr algn="l"/>
            <a:r>
              <a:rPr lang="fi-FI" sz="11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P.O.Box</a:t>
            </a:r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503, FI-00101 Helsinki</a:t>
            </a:r>
          </a:p>
          <a:p>
            <a:pPr algn="l"/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tel. +358 29 539 1000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2966928" y="4410173"/>
            <a:ext cx="2029132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11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Meteorologiska institutet</a:t>
            </a:r>
          </a:p>
          <a:p>
            <a:pPr algn="l"/>
            <a:r>
              <a:rPr lang="sv-SE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Erik Palméns plats 1, </a:t>
            </a:r>
          </a:p>
          <a:p>
            <a:pPr algn="l"/>
            <a:r>
              <a:rPr lang="sv-SE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00560 Helsingfors</a:t>
            </a:r>
          </a:p>
          <a:p>
            <a:pPr algn="l"/>
            <a:r>
              <a:rPr lang="sv-SE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PB 503, 00101 Helsingfors</a:t>
            </a:r>
          </a:p>
          <a:p>
            <a:pPr algn="l"/>
            <a:r>
              <a:rPr lang="sv-SE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tel. 029 539 1000</a:t>
            </a:r>
            <a:endParaRPr lang="fi-FI" sz="11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TextBox 11"/>
          <p:cNvSpPr txBox="1"/>
          <p:nvPr userDrawn="1"/>
        </p:nvSpPr>
        <p:spPr>
          <a:xfrm>
            <a:off x="874424" y="6169135"/>
            <a:ext cx="7187420" cy="2200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sz="1300" b="1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Twitter</a:t>
            </a:r>
            <a:r>
              <a:rPr lang="fi-FI" sz="13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:</a:t>
            </a:r>
            <a:r>
              <a:rPr lang="fi-FI" sz="13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@meteorologit ja @</a:t>
            </a:r>
            <a:r>
              <a:rPr lang="fi-FI" sz="1300" b="1" kern="1200" baseline="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IlmaTiede</a:t>
            </a:r>
            <a:r>
              <a:rPr lang="fi-FI" sz="13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  </a:t>
            </a:r>
            <a:r>
              <a:rPr lang="fi-FI" sz="1300" b="1" kern="1200" baseline="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Facebook</a:t>
            </a:r>
            <a:r>
              <a:rPr lang="fi-FI" sz="13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fi-FI" sz="1300" b="1" kern="1200" baseline="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FMIBeta</a:t>
            </a:r>
            <a:endParaRPr lang="fi-FI" sz="13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15446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c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4462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175" y="2045143"/>
            <a:ext cx="8570874" cy="41938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976" y="6356352"/>
            <a:ext cx="222742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4D6253A-D7EB-4910-9991-4251B7D1F7AB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79259" y="6356352"/>
            <a:ext cx="3341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1991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i-FI"/>
              <a:t>Muokkaa perustyylejä naps.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1628" y="6356352"/>
            <a:ext cx="22274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60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700" r:id="rId2"/>
    <p:sldLayoutId id="2147483673" r:id="rId3"/>
    <p:sldLayoutId id="2147483698" r:id="rId4"/>
    <p:sldLayoutId id="2147483687" r:id="rId5"/>
    <p:sldLayoutId id="2147483688" r:id="rId6"/>
    <p:sldLayoutId id="2147483689" r:id="rId7"/>
    <p:sldLayoutId id="2147483683" r:id="rId8"/>
    <p:sldLayoutId id="2147483686" r:id="rId9"/>
    <p:sldLayoutId id="2147483676" r:id="rId10"/>
    <p:sldLayoutId id="2147483691" r:id="rId11"/>
    <p:sldLayoutId id="2147483692" r:id="rId12"/>
    <p:sldLayoutId id="2147483668" r:id="rId13"/>
    <p:sldLayoutId id="2147483661" r:id="rId14"/>
    <p:sldLayoutId id="2147483663" r:id="rId15"/>
    <p:sldLayoutId id="2147483664" r:id="rId16"/>
    <p:sldLayoutId id="2147483665" r:id="rId17"/>
    <p:sldLayoutId id="2147483669" r:id="rId18"/>
    <p:sldLayoutId id="2147483690" r:id="rId19"/>
    <p:sldLayoutId id="2147483695" r:id="rId20"/>
    <p:sldLayoutId id="2147483696" r:id="rId21"/>
    <p:sldLayoutId id="2147483697" r:id="rId22"/>
    <p:sldLayoutId id="2147483670" r:id="rId23"/>
    <p:sldLayoutId id="2147483671" r:id="rId24"/>
    <p:sldLayoutId id="2147483674" r:id="rId25"/>
    <p:sldLayoutId id="2147483675" r:id="rId26"/>
    <p:sldLayoutId id="2147483694" r:id="rId2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4000" kern="1200">
          <a:solidFill>
            <a:srgbClr val="63B9E9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helena.saari@fmi.fi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337" y="908720"/>
            <a:ext cx="8629789" cy="1400610"/>
          </a:xfrm>
        </p:spPr>
        <p:txBody>
          <a:bodyPr>
            <a:normAutofit fontScale="90000"/>
          </a:bodyPr>
          <a:lstStyle/>
          <a:p>
            <a:r>
              <a:rPr lang="fi-FI" dirty="0"/>
              <a:t>Ilmanlaadun mittausohjeen päivittäminen</a:t>
            </a:r>
            <a:br>
              <a:rPr lang="fi-FI" dirty="0"/>
            </a:br>
            <a:br>
              <a:rPr lang="fi-FI" dirty="0"/>
            </a:br>
            <a:r>
              <a:rPr lang="fi-FI" sz="3600" dirty="0"/>
              <a:t>Mittaajapäivät Kuopiossa</a:t>
            </a:r>
            <a:br>
              <a:rPr lang="fi-FI" sz="3600" dirty="0"/>
            </a:br>
            <a:r>
              <a:rPr lang="fi-FI" sz="3600" dirty="0"/>
              <a:t> 9.-10.5.2017</a:t>
            </a:r>
            <a:br>
              <a:rPr lang="fi-FI" sz="3600" dirty="0"/>
            </a:br>
            <a:br>
              <a:rPr lang="fi-FI" sz="3600" dirty="0"/>
            </a:br>
            <a:r>
              <a:rPr lang="fi-FI" sz="3600" dirty="0"/>
              <a:t>Helena Saari</a:t>
            </a:r>
            <a:br>
              <a:rPr lang="fi-FI" sz="3600" dirty="0"/>
            </a:br>
            <a:r>
              <a:rPr lang="fi-FI" sz="3600" dirty="0"/>
              <a:t>Ilmatieteen laitos/Asiantuntijapalvelut</a:t>
            </a:r>
          </a:p>
        </p:txBody>
      </p:sp>
    </p:spTree>
    <p:extLst>
      <p:ext uri="{BB962C8B-B14F-4D97-AF65-F5344CB8AC3E}">
        <p14:creationId xmlns:p14="http://schemas.microsoft.com/office/powerpoint/2010/main" val="2851765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41516" y="706258"/>
            <a:ext cx="7260638" cy="1325563"/>
          </a:xfrm>
        </p:spPr>
        <p:txBody>
          <a:bodyPr/>
          <a:lstStyle/>
          <a:p>
            <a:r>
              <a:rPr lang="fi-FI" dirty="0"/>
              <a:t>Ilmanlaadun mittausohje, v. 1986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4733801" y="2054147"/>
            <a:ext cx="4176464" cy="425253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prstClr val="white">
                  <a:lumMod val="75000"/>
                </a:prstClr>
              </a:buClr>
            </a:pPr>
            <a:r>
              <a:rPr lang="fi-FI" dirty="0">
                <a:solidFill>
                  <a:srgbClr val="000000"/>
                </a:solidFill>
              </a:rPr>
              <a:t> Ohjeen tarkoituksena on kehittää mittausten laatua, luotettavuutta, edustavuutta ja vertailtavuutta sekä luoda edellytyksiä mittaustulosten käytölle yhtenä keinona ilmansuojelutoimia arvioitaessa</a:t>
            </a:r>
          </a:p>
          <a:p>
            <a:pPr>
              <a:buClr>
                <a:prstClr val="white">
                  <a:lumMod val="75000"/>
                </a:prstClr>
              </a:buClr>
            </a:pPr>
            <a:endParaRPr lang="fi-FI" dirty="0">
              <a:solidFill>
                <a:srgbClr val="00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5" y="1772815"/>
            <a:ext cx="3516221" cy="5007537"/>
          </a:xfrm>
        </p:spPr>
      </p:pic>
    </p:spTree>
    <p:extLst>
      <p:ext uri="{BB962C8B-B14F-4D97-AF65-F5344CB8AC3E}">
        <p14:creationId xmlns:p14="http://schemas.microsoft.com/office/powerpoint/2010/main" val="1097437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Ilmanlaadun mittausohje, versio 1.0 (2004)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53" y="1772816"/>
            <a:ext cx="3685794" cy="4923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1"/>
          <p:cNvSpPr txBox="1">
            <a:spLocks/>
          </p:cNvSpPr>
          <p:nvPr/>
        </p:nvSpPr>
        <p:spPr>
          <a:xfrm>
            <a:off x="4733801" y="2054147"/>
            <a:ext cx="4176464" cy="425253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prstClr val="white">
                  <a:lumMod val="75000"/>
                </a:prstClr>
              </a:buClr>
            </a:pPr>
            <a:r>
              <a:rPr lang="fi-FI" dirty="0">
                <a:solidFill>
                  <a:srgbClr val="000000"/>
                </a:solidFill>
              </a:rPr>
              <a:t> Ohjeen tarkoituksena on kehittää mittausten laatua, luotettavuutta, edustavuutta ja vertailtavuutta</a:t>
            </a:r>
          </a:p>
          <a:p>
            <a:pPr>
              <a:buClr>
                <a:prstClr val="white">
                  <a:lumMod val="75000"/>
                </a:prstClr>
              </a:buClr>
            </a:pPr>
            <a:r>
              <a:rPr lang="fi-FI" dirty="0">
                <a:solidFill>
                  <a:srgbClr val="000000"/>
                </a:solidFill>
              </a:rPr>
              <a:t> Mittausohje sisältää monin osin vanhentunutta aineistoa</a:t>
            </a:r>
          </a:p>
          <a:p>
            <a:pPr>
              <a:buClr>
                <a:prstClr val="white">
                  <a:lumMod val="75000"/>
                </a:prstClr>
              </a:buClr>
            </a:pPr>
            <a:r>
              <a:rPr lang="fi-FI" dirty="0">
                <a:solidFill>
                  <a:srgbClr val="000000"/>
                </a:solidFill>
              </a:rPr>
              <a:t> Esipuheessa mainitaan, että ohjetta on tarkoitus päivittää säännöllisesti</a:t>
            </a:r>
          </a:p>
          <a:p>
            <a:pPr>
              <a:buClr>
                <a:prstClr val="white">
                  <a:lumMod val="75000"/>
                </a:prstClr>
              </a:buClr>
              <a:buFont typeface="Arial" panose="020B0604020202020204" pitchFamily="34" charset="0"/>
              <a:buNone/>
            </a:pPr>
            <a:endParaRPr lang="fi-FI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360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1187" y="1772816"/>
            <a:ext cx="8773134" cy="4464495"/>
          </a:xfrm>
        </p:spPr>
        <p:txBody>
          <a:bodyPr>
            <a:normAutofit/>
          </a:bodyPr>
          <a:lstStyle/>
          <a:p>
            <a:r>
              <a:rPr lang="fi-FI" dirty="0"/>
              <a:t> Yhteisrahoituksena YM/IL</a:t>
            </a:r>
          </a:p>
          <a:p>
            <a:r>
              <a:rPr lang="fi-FI" dirty="0"/>
              <a:t> Elokuu 2015: aloituspalaveri</a:t>
            </a:r>
          </a:p>
          <a:p>
            <a:pPr defTabSz="219075"/>
            <a:r>
              <a:rPr lang="fi-FI" dirty="0"/>
              <a:t> Syyskuu 2015: päivitystä vaativien osuuksien arviointi ja     	osuuksien jako asiantuntijoille</a:t>
            </a:r>
          </a:p>
          <a:p>
            <a:r>
              <a:rPr lang="fi-FI" dirty="0"/>
              <a:t> Joulukuu 2015: työversio rahoittajalle</a:t>
            </a:r>
          </a:p>
          <a:p>
            <a:r>
              <a:rPr lang="fi-FI" dirty="0"/>
              <a:t> Heinäkuu 2016: ensimmäinen luonnos rahoittajalle</a:t>
            </a:r>
          </a:p>
          <a:p>
            <a:r>
              <a:rPr lang="fi-FI" dirty="0"/>
              <a:t> Syyskuu 2016: rahoittajan kommentit</a:t>
            </a:r>
          </a:p>
          <a:p>
            <a:r>
              <a:rPr lang="fi-FI" dirty="0"/>
              <a:t> Joulukuu 2016: mittausohjeen täydennetty luonnos rahoittajalle</a:t>
            </a:r>
          </a:p>
          <a:p>
            <a:r>
              <a:rPr lang="fi-FI" dirty="0"/>
              <a:t> Tammikuu 2017: rahoittajan kommentit</a:t>
            </a:r>
          </a:p>
          <a:p>
            <a:pPr defTabSz="266700"/>
            <a:r>
              <a:rPr lang="fi-FI" dirty="0"/>
              <a:t> Huhtikuu 2017: mittausohje kommenttikierrokselle mittaajille</a:t>
            </a:r>
          </a:p>
          <a:p>
            <a:pPr>
              <a:buNone/>
            </a:pPr>
            <a:r>
              <a:rPr lang="fi-FI" dirty="0"/>
              <a:t> 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41187" y="836712"/>
            <a:ext cx="7840370" cy="1325563"/>
          </a:xfrm>
        </p:spPr>
        <p:txBody>
          <a:bodyPr/>
          <a:lstStyle/>
          <a:p>
            <a:r>
              <a:rPr lang="fi-FI" dirty="0"/>
              <a:t>Hanke ja sen eteneminen</a:t>
            </a:r>
          </a:p>
        </p:txBody>
      </p:sp>
    </p:spTree>
    <p:extLst>
      <p:ext uri="{BB962C8B-B14F-4D97-AF65-F5344CB8AC3E}">
        <p14:creationId xmlns:p14="http://schemas.microsoft.com/office/powerpoint/2010/main" val="2877510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42500" y="980728"/>
            <a:ext cx="7840370" cy="1325563"/>
          </a:xfrm>
        </p:spPr>
        <p:txBody>
          <a:bodyPr/>
          <a:lstStyle/>
          <a:p>
            <a:r>
              <a:rPr lang="fi-FI" dirty="0"/>
              <a:t>Hankkeen asiantuntijat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 Birgitta </a:t>
            </a:r>
            <a:r>
              <a:rPr lang="fi-FI" dirty="0" err="1"/>
              <a:t>Komppula</a:t>
            </a:r>
            <a:r>
              <a:rPr lang="fi-FI" dirty="0"/>
              <a:t>: hankkeen koordinointi</a:t>
            </a:r>
          </a:p>
          <a:p>
            <a:r>
              <a:rPr lang="fi-FI" dirty="0"/>
              <a:t> Hanna </a:t>
            </a:r>
            <a:r>
              <a:rPr lang="fi-FI" dirty="0" err="1"/>
              <a:t>Hannuniemi</a:t>
            </a:r>
            <a:r>
              <a:rPr lang="fi-FI" dirty="0"/>
              <a:t>/Jenni Latikka: laskutus- ja sopimusasiat</a:t>
            </a:r>
          </a:p>
          <a:p>
            <a:pPr defTabSz="266700">
              <a:tabLst>
                <a:tab pos="228600" algn="l"/>
              </a:tabLst>
            </a:pPr>
            <a:r>
              <a:rPr lang="fi-FI" dirty="0"/>
              <a:t> Kaisa Lusa &amp; Jari Walden: mittausmenetelmät, kalibroinnit, 	laadunvarmistus, uudet standardit</a:t>
            </a:r>
          </a:p>
          <a:p>
            <a:r>
              <a:rPr lang="fi-FI" dirty="0"/>
              <a:t> Katriina Kyllönen: laatujärjestelmä</a:t>
            </a:r>
          </a:p>
          <a:p>
            <a:r>
              <a:rPr lang="fi-FI" dirty="0"/>
              <a:t> Mika </a:t>
            </a:r>
            <a:r>
              <a:rPr lang="fi-FI" dirty="0" err="1"/>
              <a:t>Vestenius</a:t>
            </a:r>
            <a:r>
              <a:rPr lang="fi-FI" dirty="0"/>
              <a:t>: EU-raportoinnit</a:t>
            </a:r>
          </a:p>
          <a:p>
            <a:pPr defTabSz="228600"/>
            <a:r>
              <a:rPr lang="fi-FI" dirty="0"/>
              <a:t> Birgitta </a:t>
            </a:r>
            <a:r>
              <a:rPr lang="fi-FI" dirty="0" err="1"/>
              <a:t>Komppula</a:t>
            </a:r>
            <a:r>
              <a:rPr lang="fi-FI" dirty="0"/>
              <a:t> ja Helena Saari: lainsäädäntö, tulosten 	käsittely, raportointi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43661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1516" y="1556792"/>
            <a:ext cx="8476099" cy="4252530"/>
          </a:xfrm>
        </p:spPr>
        <p:txBody>
          <a:bodyPr>
            <a:normAutofit/>
          </a:bodyPr>
          <a:lstStyle/>
          <a:p>
            <a:pPr defTabSz="219075"/>
            <a:r>
              <a:rPr lang="fi-FI" dirty="0"/>
              <a:t> Lainsäädäntö ajantasaiseksi (ympäristönsuojelulaki ja -	asetus, IPR-päätös, ilmanlaatu- ja metallidirektiivit sekä 	asetukset, komission direktiivi ilmanlaatua koskevien 	direktiivien liitteiden muuttamisesta)</a:t>
            </a:r>
          </a:p>
          <a:p>
            <a:pPr defTabSz="219075">
              <a:buNone/>
            </a:pPr>
            <a:endParaRPr lang="fi-FI" dirty="0"/>
          </a:p>
          <a:p>
            <a:pPr defTabSz="219075"/>
            <a:r>
              <a:rPr lang="fi-FI" dirty="0"/>
              <a:t> Uudet/uudistetut standardit ja niiden vaikutus mm. 	mittausmenetelmiin, 	laadunvarmistuskäytäntöihin, 	mittausasemien sijoittamiseen 	ja luokitteluun, 	laatudokumentteihin</a:t>
            </a:r>
          </a:p>
          <a:p>
            <a:pPr defTabSz="219075">
              <a:buNone/>
            </a:pPr>
            <a:endParaRPr lang="fi-FI" dirty="0"/>
          </a:p>
          <a:p>
            <a:pPr defTabSz="219075"/>
            <a:r>
              <a:rPr lang="fi-FI" dirty="0"/>
              <a:t> Laatujärjestelmien kuvaus</a:t>
            </a:r>
          </a:p>
          <a:p>
            <a:endParaRPr lang="fi-FI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Päivitetyt kokonaisuudet</a:t>
            </a:r>
          </a:p>
        </p:txBody>
      </p:sp>
    </p:spTree>
    <p:extLst>
      <p:ext uri="{BB962C8B-B14F-4D97-AF65-F5344CB8AC3E}">
        <p14:creationId xmlns:p14="http://schemas.microsoft.com/office/powerpoint/2010/main" val="3755914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2500" y="1556792"/>
            <a:ext cx="8699813" cy="4742408"/>
          </a:xfrm>
        </p:spPr>
        <p:txBody>
          <a:bodyPr>
            <a:normAutofit/>
          </a:bodyPr>
          <a:lstStyle/>
          <a:p>
            <a:r>
              <a:rPr lang="fi-FI" dirty="0"/>
              <a:t> Mittausepävarmuuden laskeminen</a:t>
            </a:r>
          </a:p>
          <a:p>
            <a:pPr>
              <a:buNone/>
            </a:pPr>
            <a:endParaRPr lang="fi-FI" dirty="0"/>
          </a:p>
          <a:p>
            <a:r>
              <a:rPr lang="fi-FI" dirty="0"/>
              <a:t> Mittalaitteiden  tyyppihyväksynnät </a:t>
            </a:r>
          </a:p>
          <a:p>
            <a:pPr>
              <a:buNone/>
            </a:pPr>
            <a:endParaRPr lang="fi-FI" dirty="0"/>
          </a:p>
          <a:p>
            <a:r>
              <a:rPr lang="fi-FI" dirty="0"/>
              <a:t> Hiukkasmonitorien ekvivalenttisuus </a:t>
            </a:r>
          </a:p>
          <a:p>
            <a:pPr>
              <a:buNone/>
            </a:pPr>
            <a:endParaRPr lang="fi-FI" dirty="0"/>
          </a:p>
          <a:p>
            <a:pPr defTabSz="228600"/>
            <a:r>
              <a:rPr lang="fi-FI" dirty="0"/>
              <a:t> Uudet raportointikäytännöt: ilmanlaatuportaali, avoin data, 	</a:t>
            </a:r>
            <a:r>
              <a:rPr lang="fi-FI" dirty="0" err="1"/>
              <a:t>IPR:n</a:t>
            </a:r>
            <a:r>
              <a:rPr lang="fi-FI" dirty="0"/>
              <a:t> 	mukaiset EU-raportoinnit, mittaajan käyttöliittymä MKL </a:t>
            </a:r>
          </a:p>
          <a:p>
            <a:pPr>
              <a:buNone/>
            </a:pPr>
            <a:endParaRPr lang="fi-FI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41515" y="706259"/>
            <a:ext cx="8988830" cy="778526"/>
          </a:xfrm>
        </p:spPr>
        <p:txBody>
          <a:bodyPr>
            <a:normAutofit/>
          </a:bodyPr>
          <a:lstStyle/>
          <a:p>
            <a:r>
              <a:rPr lang="fi-FI" sz="3600" dirty="0"/>
              <a:t>Uudet kokonaisuudet</a:t>
            </a:r>
          </a:p>
        </p:txBody>
      </p:sp>
    </p:spTree>
    <p:extLst>
      <p:ext uri="{BB962C8B-B14F-4D97-AF65-F5344CB8AC3E}">
        <p14:creationId xmlns:p14="http://schemas.microsoft.com/office/powerpoint/2010/main" val="3755003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2500" y="1556792"/>
            <a:ext cx="8699813" cy="4742408"/>
          </a:xfrm>
        </p:spPr>
        <p:txBody>
          <a:bodyPr>
            <a:normAutofit/>
          </a:bodyPr>
          <a:lstStyle/>
          <a:p>
            <a:r>
              <a:rPr lang="fi-FI" dirty="0"/>
              <a:t> kirjallisena</a:t>
            </a:r>
            <a:r>
              <a:rPr lang="fi-FI" dirty="0">
                <a:sym typeface="Wingdings" panose="05000000000000000000" pitchFamily="2" charset="2"/>
              </a:rPr>
              <a:t>, </a:t>
            </a:r>
            <a:r>
              <a:rPr lang="fi-FI" dirty="0"/>
              <a:t>viimeistään 15.5.2017</a:t>
            </a:r>
          </a:p>
          <a:p>
            <a:pPr>
              <a:buNone/>
            </a:pPr>
            <a:endParaRPr lang="fi-FI" dirty="0"/>
          </a:p>
          <a:p>
            <a:r>
              <a:rPr lang="fi-FI" dirty="0"/>
              <a:t> </a:t>
            </a:r>
            <a:r>
              <a:rPr lang="fi-FI" dirty="0">
                <a:hlinkClick r:id="rId2"/>
              </a:rPr>
              <a:t>helena.saari@fmi.fi</a:t>
            </a:r>
            <a:endParaRPr lang="fi-FI" dirty="0"/>
          </a:p>
          <a:p>
            <a:endParaRPr lang="fi-FI" dirty="0"/>
          </a:p>
          <a:p>
            <a:pPr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41515" y="706259"/>
            <a:ext cx="8988830" cy="778526"/>
          </a:xfrm>
        </p:spPr>
        <p:txBody>
          <a:bodyPr>
            <a:normAutofit/>
          </a:bodyPr>
          <a:lstStyle/>
          <a:p>
            <a:r>
              <a:rPr lang="fi-FI" sz="3600" dirty="0"/>
              <a:t>Kommentteja?</a:t>
            </a:r>
          </a:p>
        </p:txBody>
      </p:sp>
    </p:spTree>
    <p:extLst>
      <p:ext uri="{BB962C8B-B14F-4D97-AF65-F5344CB8AC3E}">
        <p14:creationId xmlns:p14="http://schemas.microsoft.com/office/powerpoint/2010/main" val="2284325953"/>
      </p:ext>
    </p:extLst>
  </p:cSld>
  <p:clrMapOvr>
    <a:masterClrMapping/>
  </p:clrMapOvr>
</p:sld>
</file>

<file path=ppt/theme/theme1.xml><?xml version="1.0" encoding="utf-8"?>
<a:theme xmlns:a="http://schemas.openxmlformats.org/drawingml/2006/main" name="il_pp_pohja_suomenkielinenlogo">
  <a:themeElements>
    <a:clrScheme name="ILMATIETEENLAITOS">
      <a:dk1>
        <a:srgbClr val="000000"/>
      </a:dk1>
      <a:lt1>
        <a:sysClr val="window" lastClr="FFFFFF"/>
      </a:lt1>
      <a:dk2>
        <a:srgbClr val="464646"/>
      </a:dk2>
      <a:lt2>
        <a:srgbClr val="E7E6E6"/>
      </a:lt2>
      <a:accent1>
        <a:srgbClr val="63B9E9"/>
      </a:accent1>
      <a:accent2>
        <a:srgbClr val="FCBD30"/>
      </a:accent2>
      <a:accent3>
        <a:srgbClr val="54C247"/>
      </a:accent3>
      <a:accent4>
        <a:srgbClr val="C4DB0D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2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il_pp_pohja_suomenkielinenlogo</Template>
  <TotalTime>1616</TotalTime>
  <Words>166</Words>
  <Application>Microsoft Office PowerPoint</Application>
  <PresentationFormat>Custom</PresentationFormat>
  <Paragraphs>44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Arial Black</vt:lpstr>
      <vt:lpstr>Wingdings</vt:lpstr>
      <vt:lpstr>il_pp_pohja_suomenkielinenlogo</vt:lpstr>
      <vt:lpstr>Ilmanlaadun mittausohjeen päivittäminen  Mittaajapäivät Kuopiossa  9.-10.5.2017  Helena Saari Ilmatieteen laitos/Asiantuntijapalvelut</vt:lpstr>
      <vt:lpstr>Ilmanlaadun mittausohje, v. 1986</vt:lpstr>
      <vt:lpstr>Ilmanlaadun mittausohje, versio 1.0 (2004)</vt:lpstr>
      <vt:lpstr>Hanke ja sen eteneminen</vt:lpstr>
      <vt:lpstr>Hankkeen asiantuntijat</vt:lpstr>
      <vt:lpstr>Päivitetyt kokonaisuudet</vt:lpstr>
      <vt:lpstr>Uudet kokonaisuudet</vt:lpstr>
      <vt:lpstr>Kommentteja?</vt:lpstr>
    </vt:vector>
  </TitlesOfParts>
  <Company>Finnish Meteorological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Birgitta Komppula</dc:creator>
  <cp:lastModifiedBy>Sihteeri</cp:lastModifiedBy>
  <cp:revision>74</cp:revision>
  <dcterms:created xsi:type="dcterms:W3CDTF">2015-08-17T12:05:12Z</dcterms:created>
  <dcterms:modified xsi:type="dcterms:W3CDTF">2017-05-12T05:23:17Z</dcterms:modified>
</cp:coreProperties>
</file>