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3" r:id="rId4"/>
    <p:sldId id="264" r:id="rId5"/>
    <p:sldId id="262" r:id="rId6"/>
    <p:sldId id="266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7" autoAdjust="0"/>
  </p:normalViewPr>
  <p:slideViewPr>
    <p:cSldViewPr snapToGrid="0" snapToObjects="1">
      <p:cViewPr varScale="1">
        <p:scale>
          <a:sx n="82" d="100"/>
          <a:sy n="82" d="100"/>
        </p:scale>
        <p:origin x="147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, jossa o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fi-FI"/>
              <a:t>Muokkaa perustyylejä naps.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Vedä kuva paikkamerkkiin tai lisää napsauttamalla kuvaketta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i-FI"/>
              <a:t>Muokkaa perustyylejä naps.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Vedä kuva paikkamerkkiin tai lisää napsauttamalla kuvaketta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/>
              <a:t>Muokkaa perustyylejä naps.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12" Type="http://schemas.openxmlformats.org/officeDocument/2006/relationships/image" Target="../media/image1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2233809"/>
          </a:xfrm>
        </p:spPr>
        <p:txBody>
          <a:bodyPr/>
          <a:lstStyle/>
          <a:p>
            <a:r>
              <a:rPr lang="fi-FI" sz="3600" dirty="0"/>
              <a:t>23. Mittaajatapaaminen </a:t>
            </a:r>
            <a:br>
              <a:rPr lang="fi-FI" sz="3600" dirty="0"/>
            </a:br>
            <a:r>
              <a:rPr lang="fi-FI" sz="3600" dirty="0"/>
              <a:t>Kuopiossa</a:t>
            </a:r>
            <a:br>
              <a:rPr lang="fi-FI" sz="3600" dirty="0"/>
            </a:br>
            <a:r>
              <a:rPr lang="fi-FI" sz="3600" dirty="0"/>
              <a:t>9.-10.5.2017</a:t>
            </a:r>
          </a:p>
        </p:txBody>
      </p:sp>
      <p:pic>
        <p:nvPicPr>
          <p:cNvPr id="4" name="Kuva 3" descr="ISY_logoposa.tif"/>
          <p:cNvPicPr>
            <a:picLocks noChangeAspect="1"/>
          </p:cNvPicPr>
          <p:nvPr/>
        </p:nvPicPr>
        <p:blipFill rotWithShape="1">
          <a:blip r:embed="rId2" cstate="email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69" b="65192" l="31795" r="65000">
                        <a14:foregroundMark x1="50641" y1="45192" x2="50641" y2="45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6" r="30831" b="40587"/>
          <a:stretch/>
        </p:blipFill>
        <p:spPr>
          <a:xfrm>
            <a:off x="3419482" y="4215653"/>
            <a:ext cx="2252306" cy="215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06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06400" y="1004888"/>
            <a:ext cx="8229600" cy="569912"/>
          </a:xfrm>
        </p:spPr>
        <p:txBody>
          <a:bodyPr/>
          <a:lstStyle/>
          <a:p>
            <a:r>
              <a:rPr lang="fi-FI" altLang="fi-FI" dirty="0"/>
              <a:t>23. Ilmanlaadun Mittaajatapaaminen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193822" y="1739231"/>
            <a:ext cx="3251200" cy="42384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1. 1986 Tuusula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2. 199x Tampere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3. 1995 Helsinki, YTV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4. 199x Mikkeli, JPP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5. 1999 Kuopio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6. 2000 Lappeenranta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7. 2001 Pori 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8.  2002 Jyväskylä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9.  2003 Vaasa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10. 2004 Varkaus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fi-FI" sz="2000" b="1" dirty="0">
                <a:solidFill>
                  <a:schemeClr val="tx2"/>
                </a:solidFill>
                <a:latin typeface="Arial" pitchFamily="34" charset="0"/>
              </a:rPr>
              <a:t>11. 2005 </a:t>
            </a:r>
            <a:r>
              <a:rPr lang="fi-FI" sz="2000" b="1" dirty="0">
                <a:solidFill>
                  <a:schemeClr val="tx1"/>
                </a:solidFill>
                <a:latin typeface="Arial" pitchFamily="34" charset="0"/>
              </a:rPr>
              <a:t>Tampere</a:t>
            </a: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endParaRPr lang="fi-FI" sz="2000" b="1" dirty="0">
              <a:solidFill>
                <a:schemeClr val="tx2"/>
              </a:solidFill>
              <a:latin typeface="Arial" pitchFamily="34" charset="0"/>
            </a:endParaRP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endParaRPr lang="fi-FI" sz="2000" b="1" dirty="0">
              <a:solidFill>
                <a:schemeClr val="tx2"/>
              </a:solidFill>
              <a:latin typeface="Arial" pitchFamily="34" charset="0"/>
            </a:endParaRPr>
          </a:p>
          <a:p>
            <a:pPr marL="0" indent="0">
              <a:spcBef>
                <a:spcPts val="600"/>
              </a:spcBef>
              <a:buFontTx/>
              <a:buNone/>
              <a:defRPr/>
            </a:pPr>
            <a:endParaRPr lang="fi-FI" sz="2000" b="1" dirty="0">
              <a:solidFill>
                <a:schemeClr val="tx2"/>
              </a:solidFill>
              <a:latin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fi-FI" sz="2000" i="1" dirty="0">
              <a:solidFill>
                <a:schemeClr val="tx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endParaRPr lang="fi-FI" sz="600" dirty="0">
              <a:solidFill>
                <a:schemeClr val="tx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fi-FI" sz="600" dirty="0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FontTx/>
              <a:buNone/>
              <a:defRPr/>
            </a:pPr>
            <a:endParaRPr lang="fi-FI" sz="600" dirty="0">
              <a:solidFill>
                <a:schemeClr val="tx2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rgbClr val="80808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A0325891-DDDC-4D11-BE73-2C7D9F322923}" type="datetime1">
              <a:rPr lang="en-GB" altLang="fi-FI" sz="800" b="0" smtClean="0"/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12/05/2017</a:t>
            </a:fld>
            <a:endParaRPr lang="fi-FI" altLang="fi-FI" sz="800" b="0"/>
          </a:p>
        </p:txBody>
      </p:sp>
      <p:sp>
        <p:nvSpPr>
          <p:cNvPr id="410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rgbClr val="80808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634AC04F-6E23-407E-B225-E0ED111FFCB3}" type="slidenum">
              <a:rPr lang="fi-FI" altLang="fi-FI" sz="800" b="0" smtClean="0"/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</a:t>
            </a:fld>
            <a:endParaRPr lang="fi-FI" altLang="fi-FI" sz="800" b="0"/>
          </a:p>
        </p:txBody>
      </p:sp>
      <p:sp>
        <p:nvSpPr>
          <p:cNvPr id="5126" name="TextBox 1"/>
          <p:cNvSpPr txBox="1">
            <a:spLocks noChangeArrowheads="1"/>
          </p:cNvSpPr>
          <p:nvPr/>
        </p:nvSpPr>
        <p:spPr bwMode="auto">
          <a:xfrm>
            <a:off x="4731625" y="1739232"/>
            <a:ext cx="36576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i-FI" altLang="fi-FI" sz="2000" b="1" dirty="0"/>
              <a:t>12. 2006 Helsinki</a:t>
            </a:r>
          </a:p>
          <a:p>
            <a:pPr>
              <a:defRPr/>
            </a:pPr>
            <a:r>
              <a:rPr lang="fi-FI" altLang="fi-FI" sz="2000" b="1" dirty="0"/>
              <a:t>13.  2007 Turku</a:t>
            </a:r>
          </a:p>
          <a:p>
            <a:pPr>
              <a:defRPr/>
            </a:pPr>
            <a:r>
              <a:rPr lang="fi-FI" altLang="fi-FI" sz="2000" b="1" dirty="0"/>
              <a:t>14.  2008 Lahti</a:t>
            </a:r>
          </a:p>
          <a:p>
            <a:pPr>
              <a:defRPr/>
            </a:pPr>
            <a:r>
              <a:rPr lang="fi-FI" altLang="fi-FI" sz="2000" b="1" dirty="0"/>
              <a:t>15.  2009 Kokkola</a:t>
            </a:r>
          </a:p>
          <a:p>
            <a:pPr>
              <a:defRPr/>
            </a:pPr>
            <a:r>
              <a:rPr lang="fi-FI" altLang="fi-FI" sz="2000" b="1" dirty="0"/>
              <a:t>16. 2010 Imatra</a:t>
            </a:r>
          </a:p>
          <a:p>
            <a:pPr>
              <a:defRPr/>
            </a:pPr>
            <a:r>
              <a:rPr lang="fi-FI" altLang="fi-FI" sz="2000" b="1" dirty="0"/>
              <a:t>17.  2011 Valkeakoski</a:t>
            </a:r>
          </a:p>
          <a:p>
            <a:pPr>
              <a:defRPr/>
            </a:pPr>
            <a:r>
              <a:rPr lang="fi-FI" altLang="fi-FI" sz="2000" b="1" dirty="0"/>
              <a:t>18. 2012 Seinäjoki</a:t>
            </a:r>
          </a:p>
          <a:p>
            <a:pPr>
              <a:defRPr/>
            </a:pPr>
            <a:r>
              <a:rPr lang="fi-FI" altLang="fi-FI" sz="2000" b="1" dirty="0"/>
              <a:t>19. 2013 Harjavalta</a:t>
            </a:r>
          </a:p>
          <a:p>
            <a:pPr>
              <a:defRPr/>
            </a:pPr>
            <a:r>
              <a:rPr lang="fi-FI" altLang="fi-FI" sz="2000" b="1" dirty="0">
                <a:solidFill>
                  <a:schemeClr val="tx2"/>
                </a:solidFill>
              </a:rPr>
              <a:t>20. 2014 Helsinki</a:t>
            </a:r>
          </a:p>
          <a:p>
            <a:pPr>
              <a:defRPr/>
            </a:pPr>
            <a:r>
              <a:rPr lang="fi-FI" altLang="fi-FI" sz="2000" b="1" dirty="0">
                <a:solidFill>
                  <a:schemeClr val="tx2"/>
                </a:solidFill>
              </a:rPr>
              <a:t>21. 2015 Rauma</a:t>
            </a:r>
          </a:p>
          <a:p>
            <a:pPr>
              <a:defRPr/>
            </a:pPr>
            <a:r>
              <a:rPr lang="fi-FI" altLang="fi-FI" sz="2000" b="1" dirty="0">
                <a:solidFill>
                  <a:schemeClr val="tx2"/>
                </a:solidFill>
              </a:rPr>
              <a:t>22. 2016 Porvoo</a:t>
            </a:r>
          </a:p>
        </p:txBody>
      </p:sp>
      <p:pic>
        <p:nvPicPr>
          <p:cNvPr id="410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5573993"/>
            <a:ext cx="11811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112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49274" y="237155"/>
            <a:ext cx="8042276" cy="799482"/>
          </a:xfrm>
        </p:spPr>
        <p:txBody>
          <a:bodyPr/>
          <a:lstStyle/>
          <a:p>
            <a:pPr marL="0" indent="0"/>
            <a:r>
              <a:rPr lang="fi-FI" dirty="0"/>
              <a:t>Ohjelma 9.5.2017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07774" y="1036637"/>
            <a:ext cx="8418555" cy="536241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1800" b="1" dirty="0">
                <a:latin typeface="Calibri" panose="020F0502020204030204" pitchFamily="34" charset="0"/>
              </a:rPr>
              <a:t>Tiistai 9.5.2017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Puheenjohtaja Hanna Hannuniemi, Ilmansuojeluyhdistys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b="1" dirty="0">
                <a:latin typeface="Calibri" panose="020F0502020204030204" pitchFamily="34" charset="0"/>
              </a:rPr>
              <a:t>9:30</a:t>
            </a:r>
            <a:r>
              <a:rPr lang="fi-FI" sz="1400" dirty="0">
                <a:latin typeface="Calibri" panose="020F0502020204030204" pitchFamily="34" charset="0"/>
              </a:rPr>
              <a:t>	</a:t>
            </a:r>
            <a:r>
              <a:rPr lang="fi-FI" sz="1400" b="1" dirty="0">
                <a:latin typeface="Calibri" panose="020F0502020204030204" pitchFamily="34" charset="0"/>
              </a:rPr>
              <a:t>Ilmoittautuminen ja kahvi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10:00	Tilaisuuden avaus ja ohjelman esittely (Hanna Hannuniemi, Ilmansuojeluyhdistys)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10:05	Tervetuliaissanat (Erkki Pärjälä, Kuopion kaupunki)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10:15	Ministeriön ajankohtaiskatsaus (Tarja Lahtinen, Ympäristöministeriö)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10:45	Vertailulaboratorion kuulumiset (Jari Waldén, Ilmatieteen laitos)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-	kaasujen vertailumittaus 2017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11:15	Hiukkasvertailumittausten tulokset ja kertoimien soveltaminen käytännössä (Jari Waldén, Ilmatieteen 	laitos)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b="1" dirty="0">
                <a:latin typeface="Calibri" panose="020F0502020204030204" pitchFamily="34" charset="0"/>
              </a:rPr>
              <a:t>12:00</a:t>
            </a:r>
            <a:r>
              <a:rPr lang="fi-FI" sz="1400" dirty="0">
                <a:latin typeface="Calibri" panose="020F0502020204030204" pitchFamily="34" charset="0"/>
              </a:rPr>
              <a:t> 	</a:t>
            </a:r>
            <a:r>
              <a:rPr lang="fi-FI" sz="1400" b="1" dirty="0">
                <a:latin typeface="Calibri" panose="020F0502020204030204" pitchFamily="34" charset="0"/>
              </a:rPr>
              <a:t>Lounas ja laitenäyttelyyn tutustuminen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13:00	Ilmanlaadun uudet julkiset sivut </a:t>
            </a:r>
            <a:r>
              <a:rPr lang="fi-FI" sz="1400" dirty="0" err="1">
                <a:latin typeface="Calibri" panose="020F0502020204030204" pitchFamily="34" charset="0"/>
              </a:rPr>
              <a:t>ilmatieteenlaitos.fi</a:t>
            </a:r>
            <a:r>
              <a:rPr lang="fi-FI" sz="1400" dirty="0">
                <a:latin typeface="Calibri" panose="020F0502020204030204" pitchFamily="34" charset="0"/>
              </a:rPr>
              <a:t> –sivustolla (Antti Rumpunen, Ilmatieteen laitos)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13:30 	Päivitetty Ilmanlaadun Mittausohje (Helena Saari ja Katriina Kyllönen, Ilmatieteen laitos)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13:45	Henkilösertifiointikoulutus ilmanlaadun mittaajille (Katriina Kyllönen, Ilmatieteen laitos)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b="1" dirty="0">
                <a:latin typeface="Calibri" panose="020F0502020204030204" pitchFamily="34" charset="0"/>
              </a:rPr>
              <a:t>14:00	Kahvi, laitenäyttely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14:30	Yaran Suomi Oy:n Siilinjärven tuotantolaitosten esittely (Hanna Luukkonen, Yara Suomi Oy)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15:00	Lähtö Yara Suomi Oy:n Siilinjärven tuotantolaitoksille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b="1" dirty="0">
                <a:latin typeface="Calibri" panose="020F0502020204030204" pitchFamily="34" charset="0"/>
              </a:rPr>
              <a:t>18:00	Sauna ja illallinen Koivumäen kartanossa (bussikuljetus)</a:t>
            </a:r>
          </a:p>
        </p:txBody>
      </p:sp>
      <p:pic>
        <p:nvPicPr>
          <p:cNvPr id="5" name="Kuva 4" descr="ISY_logoposa.tif"/>
          <p:cNvPicPr>
            <a:picLocks noChangeAspect="1"/>
          </p:cNvPicPr>
          <p:nvPr/>
        </p:nvPicPr>
        <p:blipFill rotWithShape="1">
          <a:blip r:embed="rId2" cstate="email">
            <a:alphaModFix amt="5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69" b="65192" l="31795" r="65000">
                        <a14:foregroundMark x1="50641" y1="45192" x2="50641" y2="45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6" r="30831" b="40587"/>
          <a:stretch/>
        </p:blipFill>
        <p:spPr>
          <a:xfrm>
            <a:off x="8155080" y="5890910"/>
            <a:ext cx="872942" cy="83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2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49275" y="289252"/>
            <a:ext cx="8042276" cy="799482"/>
          </a:xfrm>
        </p:spPr>
        <p:txBody>
          <a:bodyPr/>
          <a:lstStyle/>
          <a:p>
            <a:pPr marL="0" indent="0"/>
            <a:r>
              <a:rPr lang="fi-FI" dirty="0"/>
              <a:t>Ohjelma 10.5.2017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98592" y="1184268"/>
            <a:ext cx="8418555" cy="536241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1800" b="1" dirty="0">
                <a:latin typeface="Calibri" panose="020F0502020204030204" pitchFamily="34" charset="0"/>
              </a:rPr>
              <a:t>Keskiviikko 10.5.2017 	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Puheenjohtaja Erkki Pärjälä, Kuopion kaupunki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9:00	Ajankohtaista Kuopion seudun ilmanlaadun seurannasta (Erkki Pärjälä, Kuopion kaupunki)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9:30	Ilmanlaatumittaajien käyttöliittymä metadatan syöttöön IL:n ilmanlaatutietokantaan, esittely ja 	käyttökoulutus (Kaisa Korpi ja Antti Rumpunen, Ilmatieteen laitos)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b="1" dirty="0">
                <a:latin typeface="Calibri" panose="020F0502020204030204" pitchFamily="34" charset="0"/>
              </a:rPr>
              <a:t>10:30	Kahvi, laitenäyttely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11:00	Yhteenveto vuoden 2015 EU-raportoinnista (Mika Vestenius, Ilmatieteen laitos)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11:30	Avoin keskustelu: ” Tulevaisuuden haasteita kuntamittaajille” (pohjustus Miikka Meretoja ja Erkki 	Pärjälä)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12:20	Päivien päätös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b="1" dirty="0">
                <a:latin typeface="Calibri" panose="020F0502020204030204" pitchFamily="34" charset="0"/>
              </a:rPr>
              <a:t>12:30 	Lounas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1400" dirty="0">
                <a:latin typeface="Calibri" panose="020F0502020204030204" pitchFamily="34" charset="0"/>
              </a:rPr>
              <a:t>14:30	Juna Helsingin suuntaan</a:t>
            </a:r>
          </a:p>
        </p:txBody>
      </p:sp>
      <p:pic>
        <p:nvPicPr>
          <p:cNvPr id="5" name="Kuva 4" descr="ISY_logoposa.tif"/>
          <p:cNvPicPr>
            <a:picLocks noChangeAspect="1"/>
          </p:cNvPicPr>
          <p:nvPr/>
        </p:nvPicPr>
        <p:blipFill rotWithShape="1">
          <a:blip r:embed="rId2" cstate="email">
            <a:alphaModFix amt="5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69" b="65192" l="31795" r="65000">
                        <a14:foregroundMark x1="50641" y1="45192" x2="50641" y2="45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6" r="30831" b="40587"/>
          <a:stretch/>
        </p:blipFill>
        <p:spPr>
          <a:xfrm>
            <a:off x="8155080" y="5890910"/>
            <a:ext cx="872942" cy="83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9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95264" y="218364"/>
            <a:ext cx="7786333" cy="1284314"/>
          </a:xfrm>
        </p:spPr>
        <p:txBody>
          <a:bodyPr/>
          <a:lstStyle/>
          <a:p>
            <a:r>
              <a:rPr lang="fi-FI" sz="2800" dirty="0"/>
              <a:t>Kiitämme tilaisuuden sponsoreita ja yhteistyökumppaneita</a:t>
            </a:r>
          </a:p>
        </p:txBody>
      </p:sp>
      <p:pic>
        <p:nvPicPr>
          <p:cNvPr id="5" name="Kuva 4" descr="ISY_logoposa.tif"/>
          <p:cNvPicPr>
            <a:picLocks noChangeAspect="1"/>
          </p:cNvPicPr>
          <p:nvPr/>
        </p:nvPicPr>
        <p:blipFill rotWithShape="1">
          <a:blip r:embed="rId2" cstate="email">
            <a:alphaModFix amt="5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69" b="65192" l="31795" r="65000">
                        <a14:foregroundMark x1="50641" y1="45192" x2="50641" y2="45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6" r="30831" b="40587"/>
          <a:stretch/>
        </p:blipFill>
        <p:spPr>
          <a:xfrm>
            <a:off x="8155080" y="5890910"/>
            <a:ext cx="872942" cy="835292"/>
          </a:xfrm>
          <a:prstGeom prst="rect">
            <a:avLst/>
          </a:prstGeom>
        </p:spPr>
      </p:pic>
      <p:pic>
        <p:nvPicPr>
          <p:cNvPr id="6" name="Kuva 5" descr="fin_rgb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16" y="4267105"/>
            <a:ext cx="2863435" cy="566773"/>
          </a:xfrm>
          <a:prstGeom prst="rect">
            <a:avLst/>
          </a:prstGeom>
        </p:spPr>
      </p:pic>
      <p:pic>
        <p:nvPicPr>
          <p:cNvPr id="1026" name="Picture 1" descr="https://ilmansuojeluyhdistys.files.wordpress.com/2016/03/neste2.png?w=430&amp;h=16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343" y="5000202"/>
            <a:ext cx="2297090" cy="89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https://ilmansuojeluyhdistys.files.wordpress.com/2016/03/hny_nordin.png?w=396&amp;h=200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t="32877" r="9530" b="34247"/>
          <a:stretch/>
        </p:blipFill>
        <p:spPr bwMode="auto">
          <a:xfrm>
            <a:off x="667263" y="3397861"/>
            <a:ext cx="2479047" cy="53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5" descr="https://ilmansuojeluyhdistys.files.wordpress.com/2016/03/jp_kalibrointi.png?w=295&amp;h=13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2" r="26605" b="18373"/>
          <a:stretch/>
        </p:blipFill>
        <p:spPr bwMode="auto">
          <a:xfrm>
            <a:off x="4674671" y="1871429"/>
            <a:ext cx="1868435" cy="12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3" descr="https://ilmansuojeluyhdistys.files.wordpress.com/2016/03/kontram.png?w=401&amp;h=16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9" t="21680" r="13662" b="36032"/>
          <a:stretch/>
        </p:blipFill>
        <p:spPr bwMode="auto">
          <a:xfrm>
            <a:off x="3263147" y="3225922"/>
            <a:ext cx="2823047" cy="67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s://ilmansuojeluyhdistys.files.wordpress.com/2016/03/sintrol.png?w=230&amp;h=13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918" y="1988320"/>
            <a:ext cx="2048445" cy="123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43" y="3464958"/>
            <a:ext cx="2161032" cy="399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81" y="1684876"/>
            <a:ext cx="1541046" cy="15410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550" y="4841292"/>
            <a:ext cx="3016155" cy="6260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14" y="1642049"/>
            <a:ext cx="1583874" cy="15838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783" y="4359775"/>
            <a:ext cx="1527411" cy="1527411"/>
          </a:xfrm>
          <a:prstGeom prst="rect">
            <a:avLst/>
          </a:prstGeom>
        </p:spPr>
      </p:pic>
      <p:pic>
        <p:nvPicPr>
          <p:cNvPr id="15" name="Kuva 5" descr="fin_rgb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00" y="4267105"/>
            <a:ext cx="2863435" cy="566773"/>
          </a:xfrm>
          <a:prstGeom prst="rect">
            <a:avLst/>
          </a:prstGeom>
        </p:spPr>
      </p:pic>
      <p:pic>
        <p:nvPicPr>
          <p:cNvPr id="16" name="Picture 1" descr="https://ilmansuojeluyhdistys.files.wordpress.com/2016/03/neste2.png?w=430&amp;h=16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81" y="4996478"/>
            <a:ext cx="2297090" cy="89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https://ilmansuojeluyhdistys.files.wordpress.com/2016/03/hny_nordin.png?w=396&amp;h=200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t="32877" r="9530" b="34247"/>
          <a:stretch/>
        </p:blipFill>
        <p:spPr bwMode="auto">
          <a:xfrm>
            <a:off x="719047" y="3397861"/>
            <a:ext cx="2479047" cy="533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https://ilmansuojeluyhdistys.files.wordpress.com/2016/03/jp_kalibrointi.png?w=295&amp;h=13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2" r="26605" b="18373"/>
          <a:stretch/>
        </p:blipFill>
        <p:spPr bwMode="auto">
          <a:xfrm>
            <a:off x="4726455" y="1871429"/>
            <a:ext cx="1868435" cy="12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https://ilmansuojeluyhdistys.files.wordpress.com/2016/03/kontram.png?w=401&amp;h=16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9" t="21680" r="13662" b="36032"/>
          <a:stretch/>
        </p:blipFill>
        <p:spPr bwMode="auto">
          <a:xfrm>
            <a:off x="3314931" y="3225922"/>
            <a:ext cx="2823047" cy="67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https://ilmansuojeluyhdistys.files.wordpress.com/2016/03/sintrol.png?w=230&amp;h=13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702" y="1988320"/>
            <a:ext cx="2048445" cy="123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727" y="3464958"/>
            <a:ext cx="2161032" cy="39928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65" y="1684876"/>
            <a:ext cx="1541046" cy="154104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898" y="1642049"/>
            <a:ext cx="1583874" cy="15838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749" y="4359775"/>
            <a:ext cx="1527411" cy="152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53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ISY:n</a:t>
            </a:r>
            <a:r>
              <a:rPr lang="fi-FI" dirty="0"/>
              <a:t> tulevia tapahtumia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763974"/>
            <a:ext cx="8042276" cy="4343400"/>
          </a:xfrm>
        </p:spPr>
        <p:txBody>
          <a:bodyPr>
            <a:normAutofit/>
          </a:bodyPr>
          <a:lstStyle/>
          <a:p>
            <a:r>
              <a:rPr lang="fi-FI" dirty="0"/>
              <a:t>Ilmansuojelupäivät Lappeenrannassa 22.-23.8.2017</a:t>
            </a:r>
          </a:p>
          <a:p>
            <a:pPr marL="349250" lvl="1" indent="0">
              <a:buNone/>
            </a:pPr>
            <a:r>
              <a:rPr lang="fi-FI" dirty="0"/>
              <a:t>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Ohjelmassa mm. ilman- ja ilmastonsuojelu arktisilla  alueilla</a:t>
            </a:r>
          </a:p>
          <a:p>
            <a:r>
              <a:rPr lang="fi-FI" dirty="0"/>
              <a:t>Opintomatka Italiaan Veneton alueelle 14.-17.9.2017</a:t>
            </a:r>
          </a:p>
          <a:p>
            <a:pPr marL="349250" lvl="1" indent="0">
              <a:buNone/>
            </a:pPr>
            <a:r>
              <a:rPr lang="fi-FI" sz="2400" dirty="0"/>
              <a:t> </a:t>
            </a:r>
            <a:r>
              <a:rPr lang="fi-FI" sz="2400" dirty="0">
                <a:sym typeface="Wingdings" panose="05000000000000000000" pitchFamily="2" charset="2"/>
              </a:rPr>
              <a:t> </a:t>
            </a:r>
            <a:r>
              <a:rPr lang="fi-FI" sz="2400" dirty="0"/>
              <a:t>Sitovat ilmoittautumiset viimeistään 30.5.2017</a:t>
            </a:r>
          </a:p>
          <a:p>
            <a:r>
              <a:rPr lang="fi-FI" dirty="0" err="1"/>
              <a:t>www.isy.fi</a:t>
            </a:r>
            <a:r>
              <a:rPr lang="fi-FI" dirty="0"/>
              <a:t>, </a:t>
            </a:r>
          </a:p>
          <a:p>
            <a:r>
              <a:rPr lang="fi-FI" dirty="0" err="1"/>
              <a:t>www.facebook.com/Ilmansuojeluyhdistys</a:t>
            </a:r>
            <a:r>
              <a:rPr lang="fi-FI" dirty="0"/>
              <a:t>/</a:t>
            </a:r>
          </a:p>
          <a:p>
            <a:r>
              <a:rPr lang="fi-FI" dirty="0" err="1"/>
              <a:t>Twitter</a:t>
            </a:r>
            <a:r>
              <a:rPr lang="fi-FI" dirty="0"/>
              <a:t>: @</a:t>
            </a:r>
            <a:r>
              <a:rPr lang="fi-FI" dirty="0" err="1"/>
              <a:t>ISY_Fi</a:t>
            </a:r>
            <a:r>
              <a:rPr lang="fi-FI" dirty="0"/>
              <a:t>     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  </a:t>
            </a:r>
            <a:r>
              <a:rPr lang="fi-FI" dirty="0">
                <a:solidFill>
                  <a:schemeClr val="tx2">
                    <a:lumMod val="50000"/>
                    <a:lumOff val="50000"/>
                  </a:schemeClr>
                </a:solidFill>
              </a:rPr>
              <a:t>#mittaajapäivät</a:t>
            </a:r>
          </a:p>
        </p:txBody>
      </p:sp>
    </p:spTree>
    <p:extLst>
      <p:ext uri="{BB962C8B-B14F-4D97-AF65-F5344CB8AC3E}">
        <p14:creationId xmlns:p14="http://schemas.microsoft.com/office/powerpoint/2010/main" val="3250451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/>
              <a:t>Opintomatka Italiaan 14.-17.9.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49275" y="1696631"/>
            <a:ext cx="8042276" cy="41942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Lähde mukaan tutustumaan:</a:t>
            </a:r>
          </a:p>
          <a:p>
            <a:pPr marL="679450" lvl="1" indent="-342900"/>
            <a:r>
              <a:rPr lang="fi-FI" dirty="0"/>
              <a:t>Ilmanlaadun seuranta Veneton alueella (ARPAV)</a:t>
            </a:r>
          </a:p>
          <a:p>
            <a:pPr marL="679450" lvl="1" indent="-342900"/>
            <a:r>
              <a:rPr lang="fi-FI" dirty="0"/>
              <a:t>Vierailu </a:t>
            </a:r>
            <a:r>
              <a:rPr lang="fi-FI" dirty="0" err="1"/>
              <a:t>Acegasapsamgan</a:t>
            </a:r>
            <a:r>
              <a:rPr lang="fi-FI" dirty="0"/>
              <a:t> jätteenpolttolaitoksella</a:t>
            </a:r>
          </a:p>
          <a:p>
            <a:pPr marL="679450" lvl="1" indent="-342900"/>
            <a:r>
              <a:rPr lang="fi-FI" dirty="0" err="1"/>
              <a:t>Scrovegnin</a:t>
            </a:r>
            <a:r>
              <a:rPr lang="fi-FI" dirty="0"/>
              <a:t> kappeli (</a:t>
            </a:r>
            <a:r>
              <a:rPr lang="fi-FI" dirty="0" err="1"/>
              <a:t>Giotton</a:t>
            </a:r>
            <a:r>
              <a:rPr lang="fi-FI" dirty="0"/>
              <a:t> maalaukset, suojattu ilmansaasteilta)</a:t>
            </a:r>
          </a:p>
          <a:p>
            <a:pPr marL="679450" lvl="1" indent="-342900"/>
            <a:r>
              <a:rPr lang="fi-FI" dirty="0" err="1"/>
              <a:t>Padovan</a:t>
            </a:r>
            <a:r>
              <a:rPr lang="fi-FI" dirty="0"/>
              <a:t> yliopisto: Maailman 1. leikkaussali</a:t>
            </a:r>
          </a:p>
          <a:p>
            <a:pPr marL="679450" lvl="1" indent="-342900"/>
            <a:r>
              <a:rPr lang="fi-FI" dirty="0"/>
              <a:t>Miten ilmastonmuutos vaikuttaa viininviljelyyn?</a:t>
            </a:r>
          </a:p>
          <a:p>
            <a:pPr marL="679450" lvl="1" indent="-342900"/>
            <a:r>
              <a:rPr lang="fi-FI" dirty="0"/>
              <a:t>Kohteet: </a:t>
            </a:r>
            <a:r>
              <a:rPr lang="fi-FI" dirty="0" err="1"/>
              <a:t>Mestre</a:t>
            </a:r>
            <a:r>
              <a:rPr lang="fi-FI" dirty="0"/>
              <a:t>, </a:t>
            </a:r>
            <a:r>
              <a:rPr lang="fi-FI" dirty="0" err="1"/>
              <a:t>Padova</a:t>
            </a:r>
            <a:r>
              <a:rPr lang="fi-FI" dirty="0"/>
              <a:t>, Venetsia</a:t>
            </a:r>
          </a:p>
          <a:p>
            <a:endParaRPr lang="fi-FI" dirty="0"/>
          </a:p>
        </p:txBody>
      </p:sp>
      <p:pic>
        <p:nvPicPr>
          <p:cNvPr id="5" name="Kuva 4" descr="ISY_logoposa.tif"/>
          <p:cNvPicPr>
            <a:picLocks noChangeAspect="1"/>
          </p:cNvPicPr>
          <p:nvPr/>
        </p:nvPicPr>
        <p:blipFill rotWithShape="1">
          <a:blip r:embed="rId2" cstate="email">
            <a:alphaModFix amt="5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69" b="65192" l="31795" r="65000">
                        <a14:foregroundMark x1="50641" y1="45192" x2="50641" y2="45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6" r="30831" b="40587"/>
          <a:stretch/>
        </p:blipFill>
        <p:spPr>
          <a:xfrm>
            <a:off x="8155080" y="5890910"/>
            <a:ext cx="872942" cy="835292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530" y="1432994"/>
            <a:ext cx="1488492" cy="1834904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631" y="3505916"/>
            <a:ext cx="1802898" cy="1325418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275" y="5003411"/>
            <a:ext cx="1942509" cy="1029744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6475"/>
            <a:ext cx="6286500" cy="771525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1200" y="4974209"/>
            <a:ext cx="1703200" cy="105894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380" y="4952606"/>
            <a:ext cx="1502722" cy="122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6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uulenvir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Tuulenvire.thmx</Template>
  <TotalTime>1283</TotalTime>
  <Words>224</Words>
  <Application>Microsoft Office PowerPoint</Application>
  <PresentationFormat>On-screen Show (4:3)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News Gothic MT</vt:lpstr>
      <vt:lpstr>Wingdings</vt:lpstr>
      <vt:lpstr>Wingdings 2</vt:lpstr>
      <vt:lpstr>Tuulenvire</vt:lpstr>
      <vt:lpstr>23. Mittaajatapaaminen  Kuopiossa 9.-10.5.2017</vt:lpstr>
      <vt:lpstr>23. Ilmanlaadun Mittaajatapaaminen</vt:lpstr>
      <vt:lpstr>Ohjelma 9.5.2017</vt:lpstr>
      <vt:lpstr>Ohjelma 10.5.2017</vt:lpstr>
      <vt:lpstr>Kiitämme tilaisuuden sponsoreita ja yhteistyökumppaneita</vt:lpstr>
      <vt:lpstr>ISY:n tulevia tapahtumia</vt:lpstr>
      <vt:lpstr>Opintomatka Italiaan 14.-17.9.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Liisa  Sillanpää</dc:creator>
  <cp:lastModifiedBy>Sihteeri</cp:lastModifiedBy>
  <cp:revision>55</cp:revision>
  <dcterms:created xsi:type="dcterms:W3CDTF">2014-10-28T16:54:28Z</dcterms:created>
  <dcterms:modified xsi:type="dcterms:W3CDTF">2017-05-12T05:22:44Z</dcterms:modified>
</cp:coreProperties>
</file>