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9" r:id="rId2"/>
    <p:sldId id="306" r:id="rId3"/>
    <p:sldId id="341" r:id="rId4"/>
    <p:sldId id="345" r:id="rId5"/>
    <p:sldId id="346" r:id="rId6"/>
    <p:sldId id="347" r:id="rId7"/>
    <p:sldId id="343" r:id="rId8"/>
    <p:sldId id="340" r:id="rId9"/>
    <p:sldId id="335" r:id="rId10"/>
    <p:sldId id="344" r:id="rId11"/>
    <p:sldId id="333" r:id="rId12"/>
  </p:sldIdLst>
  <p:sldSz cx="9899650" cy="6858000"/>
  <p:notesSz cx="6810375" cy="99425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97D6"/>
    <a:srgbClr val="63B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7" autoAdjust="0"/>
    <p:restoredTop sz="86025" autoAdjust="0"/>
  </p:normalViewPr>
  <p:slideViewPr>
    <p:cSldViewPr snapToGrid="0" showGuides="1">
      <p:cViewPr varScale="1">
        <p:scale>
          <a:sx n="75" d="100"/>
          <a:sy n="75" d="100"/>
        </p:scale>
        <p:origin x="1469" y="43"/>
      </p:cViewPr>
      <p:guideLst>
        <p:guide orient="horz" pos="346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5" d="100"/>
          <a:sy n="105" d="100"/>
        </p:scale>
        <p:origin x="32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55A9E1-E91A-4ECF-95F2-8A6AAD46C637}" type="doc">
      <dgm:prSet loTypeId="urn:microsoft.com/office/officeart/2005/8/layout/cycle3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D72A99D8-69C1-45B6-AE4C-468C63D7F38D}">
      <dgm:prSet phldrT="[Teksti]" custT="1"/>
      <dgm:spPr/>
      <dgm:t>
        <a:bodyPr/>
        <a:lstStyle/>
        <a:p>
          <a:r>
            <a:rPr lang="fi-FI" sz="1600" dirty="0"/>
            <a:t>1. Riittävä kenttäkokemus ja tentit</a:t>
          </a:r>
          <a:r>
            <a:rPr lang="fi-FI" sz="1600" baseline="0" dirty="0"/>
            <a:t> suoritettu</a:t>
          </a:r>
          <a:endParaRPr lang="fi-FI" sz="1600" dirty="0"/>
        </a:p>
      </dgm:t>
    </dgm:pt>
    <dgm:pt modelId="{A4B1C740-FEB4-4743-BD1E-BC0AE15D86B0}" type="parTrans" cxnId="{6BE02CEF-7D5F-4AC9-9550-401F97994E6F}">
      <dgm:prSet/>
      <dgm:spPr/>
      <dgm:t>
        <a:bodyPr/>
        <a:lstStyle/>
        <a:p>
          <a:endParaRPr lang="fi-FI"/>
        </a:p>
      </dgm:t>
    </dgm:pt>
    <dgm:pt modelId="{E9A2B779-4D99-432D-A16F-0482E00CE719}" type="sibTrans" cxnId="{6BE02CEF-7D5F-4AC9-9550-401F97994E6F}">
      <dgm:prSet/>
      <dgm:spPr/>
      <dgm:t>
        <a:bodyPr/>
        <a:lstStyle/>
        <a:p>
          <a:endParaRPr lang="fi-FI"/>
        </a:p>
      </dgm:t>
    </dgm:pt>
    <dgm:pt modelId="{60B76A13-4C98-41D0-B895-A1D451E217FF}">
      <dgm:prSet phldrT="[Teksti]" custT="1"/>
      <dgm:spPr/>
      <dgm:t>
        <a:bodyPr/>
        <a:lstStyle/>
        <a:p>
          <a:r>
            <a:rPr lang="fi-FI" sz="1600" dirty="0"/>
            <a:t>2. Sertifikaatin hakeminen,</a:t>
          </a:r>
          <a:r>
            <a:rPr lang="fi-FI" sz="1600" baseline="0" dirty="0"/>
            <a:t> arviointi ja myöntäminen</a:t>
          </a:r>
          <a:endParaRPr lang="fi-FI" sz="1600" dirty="0"/>
        </a:p>
      </dgm:t>
    </dgm:pt>
    <dgm:pt modelId="{7495E14F-C56D-4314-B26A-5DC0AEF95D39}" type="parTrans" cxnId="{F13A4E3A-5868-4DBC-9A86-AC13765D5D0B}">
      <dgm:prSet/>
      <dgm:spPr/>
      <dgm:t>
        <a:bodyPr/>
        <a:lstStyle/>
        <a:p>
          <a:endParaRPr lang="fi-FI"/>
        </a:p>
      </dgm:t>
    </dgm:pt>
    <dgm:pt modelId="{F22387D4-3E9E-462C-BC5B-0C54CB0A13BB}" type="sibTrans" cxnId="{F13A4E3A-5868-4DBC-9A86-AC13765D5D0B}">
      <dgm:prSet/>
      <dgm:spPr/>
      <dgm:t>
        <a:bodyPr/>
        <a:lstStyle/>
        <a:p>
          <a:endParaRPr lang="fi-FI"/>
        </a:p>
      </dgm:t>
    </dgm:pt>
    <dgm:pt modelId="{AFF3ED06-C3DA-450B-B205-31B25B02CDB3}">
      <dgm:prSet phldrT="[Teksti]" custT="1"/>
      <dgm:spPr/>
      <dgm:t>
        <a:bodyPr/>
        <a:lstStyle/>
        <a:p>
          <a:r>
            <a:rPr lang="fi-FI" sz="1600" baseline="0" dirty="0"/>
            <a:t>3. Ylläpitokoulutusta 1 päivä/vuosi</a:t>
          </a:r>
          <a:endParaRPr lang="fi-FI" sz="1600" dirty="0"/>
        </a:p>
      </dgm:t>
    </dgm:pt>
    <dgm:pt modelId="{7DF78F5C-483A-4A85-9152-C94F2483A19E}" type="parTrans" cxnId="{94E3AFF5-EEAB-4883-82E6-0667AF731256}">
      <dgm:prSet/>
      <dgm:spPr/>
      <dgm:t>
        <a:bodyPr/>
        <a:lstStyle/>
        <a:p>
          <a:endParaRPr lang="fi-FI"/>
        </a:p>
      </dgm:t>
    </dgm:pt>
    <dgm:pt modelId="{9E11C3CA-3634-45BD-AC47-124125AD4A92}" type="sibTrans" cxnId="{94E3AFF5-EEAB-4883-82E6-0667AF731256}">
      <dgm:prSet/>
      <dgm:spPr/>
      <dgm:t>
        <a:bodyPr/>
        <a:lstStyle/>
        <a:p>
          <a:endParaRPr lang="fi-FI"/>
        </a:p>
      </dgm:t>
    </dgm:pt>
    <dgm:pt modelId="{AC4DA9E8-3538-42F3-863C-D996D471A8D4}">
      <dgm:prSet phldrT="[Teksti]" custT="1"/>
      <dgm:spPr>
        <a:solidFill>
          <a:srgbClr val="63B9E9"/>
        </a:solidFill>
      </dgm:spPr>
      <dgm:t>
        <a:bodyPr/>
        <a:lstStyle/>
        <a:p>
          <a:r>
            <a:rPr lang="fi-FI" sz="1600" baseline="0" dirty="0"/>
            <a:t>4. Selvitys kauden puolessa välissä</a:t>
          </a:r>
          <a:endParaRPr lang="fi-FI" sz="1600" dirty="0"/>
        </a:p>
      </dgm:t>
    </dgm:pt>
    <dgm:pt modelId="{9D61D9C9-5BD1-4E31-8EEB-84989DDE0AAC}" type="parTrans" cxnId="{B7B4CBB3-DA07-4EBD-8C86-5C0109E513A9}">
      <dgm:prSet/>
      <dgm:spPr/>
      <dgm:t>
        <a:bodyPr/>
        <a:lstStyle/>
        <a:p>
          <a:endParaRPr lang="fi-FI"/>
        </a:p>
      </dgm:t>
    </dgm:pt>
    <dgm:pt modelId="{6347858B-EEA5-4848-BADE-36DF33FFFE82}" type="sibTrans" cxnId="{B7B4CBB3-DA07-4EBD-8C86-5C0109E513A9}">
      <dgm:prSet/>
      <dgm:spPr/>
      <dgm:t>
        <a:bodyPr/>
        <a:lstStyle/>
        <a:p>
          <a:endParaRPr lang="fi-FI"/>
        </a:p>
      </dgm:t>
    </dgm:pt>
    <dgm:pt modelId="{9555662B-FB6D-4086-B2F6-B80758B7F10C}">
      <dgm:prSet phldrT="[Teksti]" custT="1"/>
      <dgm:spPr>
        <a:solidFill>
          <a:srgbClr val="5897D6"/>
        </a:solidFill>
      </dgm:spPr>
      <dgm:t>
        <a:bodyPr/>
        <a:lstStyle/>
        <a:p>
          <a:r>
            <a:rPr lang="fi-FI" sz="1600" baseline="0" dirty="0"/>
            <a:t>5. Sertifikaatti voimassa kahdeksan vuotta</a:t>
          </a:r>
          <a:endParaRPr lang="fi-FI" sz="1600" dirty="0"/>
        </a:p>
      </dgm:t>
    </dgm:pt>
    <dgm:pt modelId="{0EDA7317-9A6A-463A-B69B-A794A23C76FA}" type="parTrans" cxnId="{16BABB19-6924-44AA-880F-016FDA509CE5}">
      <dgm:prSet/>
      <dgm:spPr/>
      <dgm:t>
        <a:bodyPr/>
        <a:lstStyle/>
        <a:p>
          <a:endParaRPr lang="fi-FI"/>
        </a:p>
      </dgm:t>
    </dgm:pt>
    <dgm:pt modelId="{02C32CD7-B6E7-4330-B388-CA470DFDBC85}" type="sibTrans" cxnId="{16BABB19-6924-44AA-880F-016FDA509CE5}">
      <dgm:prSet/>
      <dgm:spPr/>
      <dgm:t>
        <a:bodyPr/>
        <a:lstStyle/>
        <a:p>
          <a:endParaRPr lang="fi-FI"/>
        </a:p>
      </dgm:t>
    </dgm:pt>
    <dgm:pt modelId="{BAA4AC78-1C55-4550-9E85-9ED9FE3210AA}">
      <dgm:prSet phldrT="[Teksti]" custT="1"/>
      <dgm:spPr/>
      <dgm:t>
        <a:bodyPr/>
        <a:lstStyle/>
        <a:p>
          <a:r>
            <a:rPr lang="fi-FI" sz="1600" baseline="0" dirty="0"/>
            <a:t>6. Hyväksytty jatkotentti; jatkuu kohdasta 2. </a:t>
          </a:r>
          <a:endParaRPr lang="fi-FI" sz="1600" dirty="0"/>
        </a:p>
      </dgm:t>
    </dgm:pt>
    <dgm:pt modelId="{A835FE6F-588D-403B-9A68-01CFF19DC22B}" type="parTrans" cxnId="{5E48EE38-31EA-4366-A28A-7C52200FB292}">
      <dgm:prSet/>
      <dgm:spPr/>
      <dgm:t>
        <a:bodyPr/>
        <a:lstStyle/>
        <a:p>
          <a:endParaRPr lang="fi-FI"/>
        </a:p>
      </dgm:t>
    </dgm:pt>
    <dgm:pt modelId="{D714ACAF-E52C-43D2-A8EB-43C86FF16EE4}" type="sibTrans" cxnId="{5E48EE38-31EA-4366-A28A-7C52200FB292}">
      <dgm:prSet/>
      <dgm:spPr/>
      <dgm:t>
        <a:bodyPr/>
        <a:lstStyle/>
        <a:p>
          <a:endParaRPr lang="fi-FI"/>
        </a:p>
      </dgm:t>
    </dgm:pt>
    <dgm:pt modelId="{C00547C9-9E21-4FE6-843B-16EBE2FC1D6E}" type="pres">
      <dgm:prSet presAssocID="{EB55A9E1-E91A-4ECF-95F2-8A6AAD46C637}" presName="Name0" presStyleCnt="0">
        <dgm:presLayoutVars>
          <dgm:dir/>
          <dgm:resizeHandles val="exact"/>
        </dgm:presLayoutVars>
      </dgm:prSet>
      <dgm:spPr/>
    </dgm:pt>
    <dgm:pt modelId="{12207BD7-86B4-43BF-B2F3-66283BE868BF}" type="pres">
      <dgm:prSet presAssocID="{EB55A9E1-E91A-4ECF-95F2-8A6AAD46C637}" presName="cycle" presStyleCnt="0"/>
      <dgm:spPr/>
    </dgm:pt>
    <dgm:pt modelId="{BDF2F161-724B-4837-B405-77BED7B02660}" type="pres">
      <dgm:prSet presAssocID="{D72A99D8-69C1-45B6-AE4C-468C63D7F38D}" presName="nodeFirstNode" presStyleLbl="node1" presStyleIdx="0" presStyleCnt="6">
        <dgm:presLayoutVars>
          <dgm:bulletEnabled val="1"/>
        </dgm:presLayoutVars>
      </dgm:prSet>
      <dgm:spPr/>
    </dgm:pt>
    <dgm:pt modelId="{B7F7B7E3-B9A8-4A2D-9745-664F623DD5C8}" type="pres">
      <dgm:prSet presAssocID="{E9A2B779-4D99-432D-A16F-0482E00CE719}" presName="sibTransFirstNode" presStyleLbl="bgShp" presStyleIdx="0" presStyleCnt="1"/>
      <dgm:spPr/>
    </dgm:pt>
    <dgm:pt modelId="{390451AE-7E8C-4E7B-9430-3D28A234785A}" type="pres">
      <dgm:prSet presAssocID="{60B76A13-4C98-41D0-B895-A1D451E217FF}" presName="nodeFollowingNodes" presStyleLbl="node1" presStyleIdx="1" presStyleCnt="6">
        <dgm:presLayoutVars>
          <dgm:bulletEnabled val="1"/>
        </dgm:presLayoutVars>
      </dgm:prSet>
      <dgm:spPr/>
    </dgm:pt>
    <dgm:pt modelId="{6201032E-EC12-4008-A59C-288D2C5C5E64}" type="pres">
      <dgm:prSet presAssocID="{AFF3ED06-C3DA-450B-B205-31B25B02CDB3}" presName="nodeFollowingNodes" presStyleLbl="node1" presStyleIdx="2" presStyleCnt="6" custScaleX="113994" custScaleY="99086">
        <dgm:presLayoutVars>
          <dgm:bulletEnabled val="1"/>
        </dgm:presLayoutVars>
      </dgm:prSet>
      <dgm:spPr/>
    </dgm:pt>
    <dgm:pt modelId="{317F015F-C8F4-4C7E-88D7-DF5C356ABAD7}" type="pres">
      <dgm:prSet presAssocID="{AC4DA9E8-3538-42F3-863C-D996D471A8D4}" presName="nodeFollowingNodes" presStyleLbl="node1" presStyleIdx="3" presStyleCnt="6">
        <dgm:presLayoutVars>
          <dgm:bulletEnabled val="1"/>
        </dgm:presLayoutVars>
      </dgm:prSet>
      <dgm:spPr/>
    </dgm:pt>
    <dgm:pt modelId="{09A808A9-0085-491F-AD61-B470BC306BA3}" type="pres">
      <dgm:prSet presAssocID="{9555662B-FB6D-4086-B2F6-B80758B7F10C}" presName="nodeFollowingNodes" presStyleLbl="node1" presStyleIdx="4" presStyleCnt="6">
        <dgm:presLayoutVars>
          <dgm:bulletEnabled val="1"/>
        </dgm:presLayoutVars>
      </dgm:prSet>
      <dgm:spPr/>
    </dgm:pt>
    <dgm:pt modelId="{C8959A31-5CB4-4B33-ADA8-ED1036BDCFC1}" type="pres">
      <dgm:prSet presAssocID="{BAA4AC78-1C55-4550-9E85-9ED9FE3210AA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16BABB19-6924-44AA-880F-016FDA509CE5}" srcId="{EB55A9E1-E91A-4ECF-95F2-8A6AAD46C637}" destId="{9555662B-FB6D-4086-B2F6-B80758B7F10C}" srcOrd="4" destOrd="0" parTransId="{0EDA7317-9A6A-463A-B69B-A794A23C76FA}" sibTransId="{02C32CD7-B6E7-4330-B388-CA470DFDBC85}"/>
    <dgm:cxn modelId="{5E48EE38-31EA-4366-A28A-7C52200FB292}" srcId="{EB55A9E1-E91A-4ECF-95F2-8A6AAD46C637}" destId="{BAA4AC78-1C55-4550-9E85-9ED9FE3210AA}" srcOrd="5" destOrd="0" parTransId="{A835FE6F-588D-403B-9A68-01CFF19DC22B}" sibTransId="{D714ACAF-E52C-43D2-A8EB-43C86FF16EE4}"/>
    <dgm:cxn modelId="{F13A4E3A-5868-4DBC-9A86-AC13765D5D0B}" srcId="{EB55A9E1-E91A-4ECF-95F2-8A6AAD46C637}" destId="{60B76A13-4C98-41D0-B895-A1D451E217FF}" srcOrd="1" destOrd="0" parTransId="{7495E14F-C56D-4314-B26A-5DC0AEF95D39}" sibTransId="{F22387D4-3E9E-462C-BC5B-0C54CB0A13BB}"/>
    <dgm:cxn modelId="{CB0D2A41-1DE3-4055-8F34-E7E8EACE9723}" type="presOf" srcId="{D72A99D8-69C1-45B6-AE4C-468C63D7F38D}" destId="{BDF2F161-724B-4837-B405-77BED7B02660}" srcOrd="0" destOrd="0" presId="urn:microsoft.com/office/officeart/2005/8/layout/cycle3"/>
    <dgm:cxn modelId="{E39FA04F-448E-4975-8CBF-A20EE5CBAC96}" type="presOf" srcId="{EB55A9E1-E91A-4ECF-95F2-8A6AAD46C637}" destId="{C00547C9-9E21-4FE6-843B-16EBE2FC1D6E}" srcOrd="0" destOrd="0" presId="urn:microsoft.com/office/officeart/2005/8/layout/cycle3"/>
    <dgm:cxn modelId="{21A2C254-4B60-4F59-AC15-AC400BCBA3EF}" type="presOf" srcId="{E9A2B779-4D99-432D-A16F-0482E00CE719}" destId="{B7F7B7E3-B9A8-4A2D-9745-664F623DD5C8}" srcOrd="0" destOrd="0" presId="urn:microsoft.com/office/officeart/2005/8/layout/cycle3"/>
    <dgm:cxn modelId="{B71F328C-1FF2-4029-86E4-01099372C492}" type="presOf" srcId="{AC4DA9E8-3538-42F3-863C-D996D471A8D4}" destId="{317F015F-C8F4-4C7E-88D7-DF5C356ABAD7}" srcOrd="0" destOrd="0" presId="urn:microsoft.com/office/officeart/2005/8/layout/cycle3"/>
    <dgm:cxn modelId="{F858D6A7-A836-4094-B141-5B86647EDEB6}" type="presOf" srcId="{9555662B-FB6D-4086-B2F6-B80758B7F10C}" destId="{09A808A9-0085-491F-AD61-B470BC306BA3}" srcOrd="0" destOrd="0" presId="urn:microsoft.com/office/officeart/2005/8/layout/cycle3"/>
    <dgm:cxn modelId="{DA627DB2-7BF7-4594-87BA-5F232A5D63B0}" type="presOf" srcId="{BAA4AC78-1C55-4550-9E85-9ED9FE3210AA}" destId="{C8959A31-5CB4-4B33-ADA8-ED1036BDCFC1}" srcOrd="0" destOrd="0" presId="urn:microsoft.com/office/officeart/2005/8/layout/cycle3"/>
    <dgm:cxn modelId="{B7B4CBB3-DA07-4EBD-8C86-5C0109E513A9}" srcId="{EB55A9E1-E91A-4ECF-95F2-8A6AAD46C637}" destId="{AC4DA9E8-3538-42F3-863C-D996D471A8D4}" srcOrd="3" destOrd="0" parTransId="{9D61D9C9-5BD1-4E31-8EEB-84989DDE0AAC}" sibTransId="{6347858B-EEA5-4848-BADE-36DF33FFFE82}"/>
    <dgm:cxn modelId="{A73A35E3-9080-44F4-9ABC-B23B6B10A6E8}" type="presOf" srcId="{AFF3ED06-C3DA-450B-B205-31B25B02CDB3}" destId="{6201032E-EC12-4008-A59C-288D2C5C5E64}" srcOrd="0" destOrd="0" presId="urn:microsoft.com/office/officeart/2005/8/layout/cycle3"/>
    <dgm:cxn modelId="{E6E323EE-766C-4834-B292-03B3D214A4EA}" type="presOf" srcId="{60B76A13-4C98-41D0-B895-A1D451E217FF}" destId="{390451AE-7E8C-4E7B-9430-3D28A234785A}" srcOrd="0" destOrd="0" presId="urn:microsoft.com/office/officeart/2005/8/layout/cycle3"/>
    <dgm:cxn modelId="{6BE02CEF-7D5F-4AC9-9550-401F97994E6F}" srcId="{EB55A9E1-E91A-4ECF-95F2-8A6AAD46C637}" destId="{D72A99D8-69C1-45B6-AE4C-468C63D7F38D}" srcOrd="0" destOrd="0" parTransId="{A4B1C740-FEB4-4743-BD1E-BC0AE15D86B0}" sibTransId="{E9A2B779-4D99-432D-A16F-0482E00CE719}"/>
    <dgm:cxn modelId="{94E3AFF5-EEAB-4883-82E6-0667AF731256}" srcId="{EB55A9E1-E91A-4ECF-95F2-8A6AAD46C637}" destId="{AFF3ED06-C3DA-450B-B205-31B25B02CDB3}" srcOrd="2" destOrd="0" parTransId="{7DF78F5C-483A-4A85-9152-C94F2483A19E}" sibTransId="{9E11C3CA-3634-45BD-AC47-124125AD4A92}"/>
    <dgm:cxn modelId="{E526C166-36CB-49F3-B777-FB506EB0D013}" type="presParOf" srcId="{C00547C9-9E21-4FE6-843B-16EBE2FC1D6E}" destId="{12207BD7-86B4-43BF-B2F3-66283BE868BF}" srcOrd="0" destOrd="0" presId="urn:microsoft.com/office/officeart/2005/8/layout/cycle3"/>
    <dgm:cxn modelId="{EA0049BA-79E0-4AB3-AC85-9BEB30D05CF2}" type="presParOf" srcId="{12207BD7-86B4-43BF-B2F3-66283BE868BF}" destId="{BDF2F161-724B-4837-B405-77BED7B02660}" srcOrd="0" destOrd="0" presId="urn:microsoft.com/office/officeart/2005/8/layout/cycle3"/>
    <dgm:cxn modelId="{73C33097-83D4-432A-A773-70F8CA5811FF}" type="presParOf" srcId="{12207BD7-86B4-43BF-B2F3-66283BE868BF}" destId="{B7F7B7E3-B9A8-4A2D-9745-664F623DD5C8}" srcOrd="1" destOrd="0" presId="urn:microsoft.com/office/officeart/2005/8/layout/cycle3"/>
    <dgm:cxn modelId="{7B614B1A-E7C5-4936-B0D5-46D3BF008F0D}" type="presParOf" srcId="{12207BD7-86B4-43BF-B2F3-66283BE868BF}" destId="{390451AE-7E8C-4E7B-9430-3D28A234785A}" srcOrd="2" destOrd="0" presId="urn:microsoft.com/office/officeart/2005/8/layout/cycle3"/>
    <dgm:cxn modelId="{C3940D9E-1E0E-4CFA-A8E3-09E037B3A91C}" type="presParOf" srcId="{12207BD7-86B4-43BF-B2F3-66283BE868BF}" destId="{6201032E-EC12-4008-A59C-288D2C5C5E64}" srcOrd="3" destOrd="0" presId="urn:microsoft.com/office/officeart/2005/8/layout/cycle3"/>
    <dgm:cxn modelId="{6A2DEB91-5761-42B2-B181-218B6D7DC920}" type="presParOf" srcId="{12207BD7-86B4-43BF-B2F3-66283BE868BF}" destId="{317F015F-C8F4-4C7E-88D7-DF5C356ABAD7}" srcOrd="4" destOrd="0" presId="urn:microsoft.com/office/officeart/2005/8/layout/cycle3"/>
    <dgm:cxn modelId="{E7384951-01BE-41AB-9C91-9A25A0F5F541}" type="presParOf" srcId="{12207BD7-86B4-43BF-B2F3-66283BE868BF}" destId="{09A808A9-0085-491F-AD61-B470BC306BA3}" srcOrd="5" destOrd="0" presId="urn:microsoft.com/office/officeart/2005/8/layout/cycle3"/>
    <dgm:cxn modelId="{FAFC7E15-7A18-4F60-B7AB-C481A30C91D0}" type="presParOf" srcId="{12207BD7-86B4-43BF-B2F3-66283BE868BF}" destId="{C8959A31-5CB4-4B33-ADA8-ED1036BDCFC1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7B7E3-B9A8-4A2D-9745-664F623DD5C8}">
      <dsp:nvSpPr>
        <dsp:cNvPr id="0" name=""/>
        <dsp:cNvSpPr/>
      </dsp:nvSpPr>
      <dsp:spPr>
        <a:xfrm>
          <a:off x="227304" y="-5263"/>
          <a:ext cx="4388311" cy="4388311"/>
        </a:xfrm>
        <a:prstGeom prst="circularArrow">
          <a:avLst>
            <a:gd name="adj1" fmla="val 5274"/>
            <a:gd name="adj2" fmla="val 312630"/>
            <a:gd name="adj3" fmla="val 14298460"/>
            <a:gd name="adj4" fmla="val 17085981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F2F161-724B-4837-B405-77BED7B02660}">
      <dsp:nvSpPr>
        <dsp:cNvPr id="0" name=""/>
        <dsp:cNvSpPr/>
      </dsp:nvSpPr>
      <dsp:spPr>
        <a:xfrm>
          <a:off x="1620629" y="1439"/>
          <a:ext cx="1601661" cy="8008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1. Riittävä kenttäkokemus ja tentit</a:t>
          </a:r>
          <a:r>
            <a:rPr lang="fi-FI" sz="1600" kern="1200" baseline="0" dirty="0"/>
            <a:t> suoritettu</a:t>
          </a:r>
          <a:endParaRPr lang="fi-FI" sz="1600" kern="1200" dirty="0"/>
        </a:p>
      </dsp:txBody>
      <dsp:txXfrm>
        <a:off x="1659722" y="40532"/>
        <a:ext cx="1523475" cy="722644"/>
      </dsp:txXfrm>
    </dsp:sp>
    <dsp:sp modelId="{390451AE-7E8C-4E7B-9430-3D28A234785A}">
      <dsp:nvSpPr>
        <dsp:cNvPr id="0" name=""/>
        <dsp:cNvSpPr/>
      </dsp:nvSpPr>
      <dsp:spPr>
        <a:xfrm>
          <a:off x="3162369" y="891563"/>
          <a:ext cx="1601661" cy="8008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2. Sertifikaatin hakeminen,</a:t>
          </a:r>
          <a:r>
            <a:rPr lang="fi-FI" sz="1600" kern="1200" baseline="0" dirty="0"/>
            <a:t> arviointi ja myöntäminen</a:t>
          </a:r>
          <a:endParaRPr lang="fi-FI" sz="1600" kern="1200" dirty="0"/>
        </a:p>
      </dsp:txBody>
      <dsp:txXfrm>
        <a:off x="3201462" y="930656"/>
        <a:ext cx="1523475" cy="722644"/>
      </dsp:txXfrm>
    </dsp:sp>
    <dsp:sp modelId="{6201032E-EC12-4008-A59C-288D2C5C5E64}">
      <dsp:nvSpPr>
        <dsp:cNvPr id="0" name=""/>
        <dsp:cNvSpPr/>
      </dsp:nvSpPr>
      <dsp:spPr>
        <a:xfrm>
          <a:off x="3050301" y="2675471"/>
          <a:ext cx="1825797" cy="79351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baseline="0" dirty="0"/>
            <a:t>3. Ylläpitokoulutusta 1 päivä/vuosi</a:t>
          </a:r>
          <a:endParaRPr lang="fi-FI" sz="1600" kern="1200" dirty="0"/>
        </a:p>
      </dsp:txBody>
      <dsp:txXfrm>
        <a:off x="3089037" y="2714207"/>
        <a:ext cx="1748325" cy="716038"/>
      </dsp:txXfrm>
    </dsp:sp>
    <dsp:sp modelId="{317F015F-C8F4-4C7E-88D7-DF5C356ABAD7}">
      <dsp:nvSpPr>
        <dsp:cNvPr id="0" name=""/>
        <dsp:cNvSpPr/>
      </dsp:nvSpPr>
      <dsp:spPr>
        <a:xfrm>
          <a:off x="1620629" y="3561935"/>
          <a:ext cx="1601661" cy="800830"/>
        </a:xfrm>
        <a:prstGeom prst="roundRect">
          <a:avLst/>
        </a:prstGeom>
        <a:solidFill>
          <a:srgbClr val="63B9E9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baseline="0" dirty="0"/>
            <a:t>4. Selvitys kauden puolessa välissä</a:t>
          </a:r>
          <a:endParaRPr lang="fi-FI" sz="1600" kern="1200" dirty="0"/>
        </a:p>
      </dsp:txBody>
      <dsp:txXfrm>
        <a:off x="1659722" y="3601028"/>
        <a:ext cx="1523475" cy="722644"/>
      </dsp:txXfrm>
    </dsp:sp>
    <dsp:sp modelId="{09A808A9-0085-491F-AD61-B470BC306BA3}">
      <dsp:nvSpPr>
        <dsp:cNvPr id="0" name=""/>
        <dsp:cNvSpPr/>
      </dsp:nvSpPr>
      <dsp:spPr>
        <a:xfrm>
          <a:off x="78889" y="2671811"/>
          <a:ext cx="1601661" cy="800830"/>
        </a:xfrm>
        <a:prstGeom prst="roundRect">
          <a:avLst/>
        </a:prstGeom>
        <a:solidFill>
          <a:srgbClr val="5897D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baseline="0" dirty="0"/>
            <a:t>5. Sertifikaatti voimassa kahdeksan vuotta</a:t>
          </a:r>
          <a:endParaRPr lang="fi-FI" sz="1600" kern="1200" dirty="0"/>
        </a:p>
      </dsp:txBody>
      <dsp:txXfrm>
        <a:off x="117982" y="2710904"/>
        <a:ext cx="1523475" cy="722644"/>
      </dsp:txXfrm>
    </dsp:sp>
    <dsp:sp modelId="{C8959A31-5CB4-4B33-ADA8-ED1036BDCFC1}">
      <dsp:nvSpPr>
        <dsp:cNvPr id="0" name=""/>
        <dsp:cNvSpPr/>
      </dsp:nvSpPr>
      <dsp:spPr>
        <a:xfrm>
          <a:off x="78889" y="891563"/>
          <a:ext cx="1601661" cy="8008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baseline="0" dirty="0"/>
            <a:t>6. Hyväksytty jatkotentti; jatkuu kohdasta 2. </a:t>
          </a:r>
          <a:endParaRPr lang="fi-FI" sz="1600" kern="1200" dirty="0"/>
        </a:p>
      </dsp:txBody>
      <dsp:txXfrm>
        <a:off x="117982" y="930656"/>
        <a:ext cx="1523475" cy="722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1AF76-3F61-4B76-97C2-97A4CF6E5E51}" type="datetimeFigureOut">
              <a:rPr lang="fi-FI" smtClean="0"/>
              <a:t>12.5.2017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71E43-3465-4D03-971A-B3C075A97E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0364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785CC-1145-4077-86EC-B0F703F63FAD}" type="datetimeFigureOut">
              <a:rPr lang="fi-FI" smtClean="0"/>
              <a:t>12.5.2017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4250" y="1243013"/>
            <a:ext cx="48418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FD84B-1E3A-4E2C-B9C7-E76AB2F1FD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1955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FD84B-1E3A-4E2C-B9C7-E76AB2F1FD81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240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Hyvin erilainen</a:t>
            </a:r>
            <a:r>
              <a:rPr lang="fi-FI" baseline="0" dirty="0"/>
              <a:t> kuin edellinen kurssi 200x. </a:t>
            </a:r>
            <a:r>
              <a:rPr lang="fi-FI" baseline="0" dirty="0" err="1"/>
              <a:t>Hands-up</a:t>
            </a:r>
            <a:r>
              <a:rPr lang="fi-FI" baseline="0" dirty="0"/>
              <a:t>: </a:t>
            </a:r>
            <a:r>
              <a:rPr lang="fi-FI" dirty="0"/>
              <a:t>Kuka on kiinnostunut osallistumaan koulutukseen?</a:t>
            </a:r>
          </a:p>
          <a:p>
            <a:r>
              <a:rPr lang="en-US" dirty="0"/>
              <a:t>CERTI: </a:t>
            </a:r>
            <a:r>
              <a:rPr lang="en-US" dirty="0" err="1"/>
              <a:t>Ympäristönäytteenottajan</a:t>
            </a:r>
            <a:r>
              <a:rPr lang="en-US" dirty="0"/>
              <a:t> </a:t>
            </a:r>
            <a:r>
              <a:rPr lang="en-US" dirty="0" err="1"/>
              <a:t>uusi</a:t>
            </a:r>
            <a:r>
              <a:rPr lang="en-US" dirty="0"/>
              <a:t> </a:t>
            </a:r>
            <a:r>
              <a:rPr lang="en-US" dirty="0" err="1"/>
              <a:t>pätevyystodistus</a:t>
            </a:r>
            <a:r>
              <a:rPr lang="en-US" dirty="0"/>
              <a:t> 550 €, </a:t>
            </a:r>
            <a:r>
              <a:rPr lang="en-US" dirty="0" err="1"/>
              <a:t>Puoliväliselvityksen</a:t>
            </a:r>
            <a:r>
              <a:rPr lang="en-US" dirty="0"/>
              <a:t> </a:t>
            </a:r>
            <a:r>
              <a:rPr lang="en-US" dirty="0" err="1"/>
              <a:t>käsittely</a:t>
            </a:r>
            <a:r>
              <a:rPr lang="en-US" dirty="0"/>
              <a:t> 300 €. =&gt; 850 € per 8 </a:t>
            </a:r>
            <a:r>
              <a:rPr lang="en-US" dirty="0" err="1"/>
              <a:t>vuotta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FD84B-1E3A-4E2C-B9C7-E76AB2F1FD8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2896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 err="1"/>
              <a:t>Hands-up</a:t>
            </a:r>
            <a:r>
              <a:rPr lang="fi-FI" dirty="0"/>
              <a:t>:</a:t>
            </a:r>
            <a:r>
              <a:rPr lang="fi-FI" baseline="0" dirty="0"/>
              <a:t> </a:t>
            </a:r>
            <a:r>
              <a:rPr lang="fi-FI" dirty="0"/>
              <a:t>Kuka on kiinnostunut sertifioinnista?</a:t>
            </a:r>
            <a:endParaRPr lang="en-US" dirty="0"/>
          </a:p>
          <a:p>
            <a:endParaRPr lang="fi-FI" dirty="0"/>
          </a:p>
          <a:p>
            <a:r>
              <a:rPr lang="fi-FI" dirty="0"/>
              <a:t>Uudistettiin 2015, vanhat sertifikaatit edelleen</a:t>
            </a:r>
            <a:r>
              <a:rPr lang="fi-FI" baseline="0" dirty="0"/>
              <a:t> </a:t>
            </a:r>
            <a:r>
              <a:rPr lang="fi-FI" baseline="0"/>
              <a:t>voimassa.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FD84B-1E3A-4E2C-B9C7-E76AB2F1FD8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111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kansi teksti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11" y="1994232"/>
            <a:ext cx="8629789" cy="140061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" y="4033864"/>
            <a:ext cx="9888392" cy="2834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, kiekura, teks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0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go, kiekura, teks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pal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1186" y="2044217"/>
            <a:ext cx="7840699" cy="42501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8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3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sininen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94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me j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2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j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1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lime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43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sininen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5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teksti elementtia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6741" y="1276350"/>
            <a:ext cx="5011698" cy="4594227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975" y="2962274"/>
            <a:ext cx="3192895" cy="2898777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840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794" y="2232425"/>
            <a:ext cx="8588255" cy="220186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/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824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71752"/>
            <a:ext cx="8538448" cy="2596056"/>
          </a:xfrm>
        </p:spPr>
        <p:txBody>
          <a:bodyPr anchor="b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345" y="4141077"/>
            <a:ext cx="8538448" cy="1471448"/>
          </a:xfrm>
        </p:spPr>
        <p:txBody>
          <a:bodyPr lIns="0" tIns="0" rIns="0" bIns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5238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aksi bulletin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501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073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23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alaotsikot bulletinpal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267" y="2057399"/>
            <a:ext cx="4188015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267" y="2881310"/>
            <a:ext cx="4188015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9825" y="2057399"/>
            <a:ext cx="4208641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4073" y="2881310"/>
            <a:ext cx="4208641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60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90" y="1373570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767812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teksti kuv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90" y="1373570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331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vihreä pal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1885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sininen pal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1696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eltainen pal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1882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501" y="1279527"/>
            <a:ext cx="8538448" cy="132556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501" y="2856708"/>
            <a:ext cx="7196574" cy="32480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3691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9563" y="1276349"/>
            <a:ext cx="2134612" cy="49006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602" y="1276349"/>
            <a:ext cx="5367773" cy="4900613"/>
          </a:xfrm>
        </p:spPr>
        <p:txBody>
          <a:bodyPr vert="eaVert"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008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311" y="1999054"/>
            <a:ext cx="5195250" cy="90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" y="4033864"/>
            <a:ext cx="9896343" cy="28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721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yhteystied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71" y="1322935"/>
            <a:ext cx="3822479" cy="6635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" y="4033864"/>
            <a:ext cx="9896343" cy="283464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39081" y="2232656"/>
            <a:ext cx="202913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Ilmatieteen laitos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Erik Palménin aukio 1, 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00560 Helsinki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 503, 00101 Helsinki, 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puh. 029 539 1000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28650" y="3585787"/>
            <a:ext cx="864147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1">
            <a:spAutoFit/>
          </a:bodyPr>
          <a:lstStyle/>
          <a:p>
            <a:pPr rtl="0"/>
            <a:r>
              <a:rPr lang="sv-SE" sz="1800" b="1" i="0" u="none" strike="noStrike" kern="1200" baseline="300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&gt;&gt;     www.fmi.fi      &gt;&gt;     Twitter: @meteorologit  ja @IlmaTiede     &gt;&gt;     Facebook: FMIBeta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034699" y="2232656"/>
            <a:ext cx="2245443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Finnish Meteorological Institute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Erik Palménin aukio 1, 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FI-00560 Helsinki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P.O.Box 503, FI-00101 Helsinki</a:t>
            </a:r>
          </a:p>
          <a:p>
            <a:pPr algn="ctr"/>
            <a:r>
              <a:rPr lang="fi-FI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tel. +358 29 539 1000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3831585" y="2238306"/>
            <a:ext cx="202913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v-SE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Meteorologiska institutet</a:t>
            </a:r>
          </a:p>
          <a:p>
            <a:pPr algn="ctr"/>
            <a:r>
              <a:rPr lang="sv-SE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Erik Palméns plats 1, </a:t>
            </a:r>
          </a:p>
          <a:p>
            <a:pPr algn="ctr"/>
            <a:r>
              <a:rPr lang="sv-SE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00560 Helsingfors</a:t>
            </a:r>
          </a:p>
          <a:p>
            <a:pPr algn="ctr"/>
            <a:r>
              <a:rPr lang="sv-SE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PB 503, 00101 Helsingfors</a:t>
            </a:r>
          </a:p>
          <a:p>
            <a:pPr algn="ctr"/>
            <a:r>
              <a:rPr lang="sv-SE" sz="1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tel. 029 539 1000</a:t>
            </a:r>
            <a:endParaRPr lang="fi-FI" sz="11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5446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46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175" y="2045143"/>
            <a:ext cx="8570874" cy="41938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976" y="6356352"/>
            <a:ext cx="22274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/>
              <a:t>Mittaajatapaaminen 15.4.2015, Katriina Kyllönen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259" y="6356352"/>
            <a:ext cx="3341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391287" y="-134077"/>
            <a:ext cx="2588064" cy="722664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1628" y="6356352"/>
            <a:ext cx="22274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0311"/>
            <a:ext cx="2369169" cy="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0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98" r:id="rId3"/>
    <p:sldLayoutId id="2147483687" r:id="rId4"/>
    <p:sldLayoutId id="2147483688" r:id="rId5"/>
    <p:sldLayoutId id="2147483689" r:id="rId6"/>
    <p:sldLayoutId id="2147483683" r:id="rId7"/>
    <p:sldLayoutId id="2147483686" r:id="rId8"/>
    <p:sldLayoutId id="2147483676" r:id="rId9"/>
    <p:sldLayoutId id="2147483691" r:id="rId10"/>
    <p:sldLayoutId id="2147483692" r:id="rId11"/>
    <p:sldLayoutId id="2147483668" r:id="rId12"/>
    <p:sldLayoutId id="2147483661" r:id="rId13"/>
    <p:sldLayoutId id="2147483663" r:id="rId14"/>
    <p:sldLayoutId id="2147483664" r:id="rId15"/>
    <p:sldLayoutId id="2147483665" r:id="rId16"/>
    <p:sldLayoutId id="2147483669" r:id="rId17"/>
    <p:sldLayoutId id="2147483690" r:id="rId18"/>
    <p:sldLayoutId id="2147483695" r:id="rId19"/>
    <p:sldLayoutId id="2147483696" r:id="rId20"/>
    <p:sldLayoutId id="2147483697" r:id="rId21"/>
    <p:sldLayoutId id="2147483670" r:id="rId22"/>
    <p:sldLayoutId id="2147483671" r:id="rId23"/>
    <p:sldLayoutId id="2147483674" r:id="rId24"/>
    <p:sldLayoutId id="2147483675" r:id="rId25"/>
    <p:sldLayoutId id="2147483694" r:id="rId2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4000" kern="1200">
          <a:solidFill>
            <a:srgbClr val="63B9E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ija-liisa.kuusela@ael.f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ael.fi/koulutustarjonta/ilmanlaatumittaukset-erikoistumiskurss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ke.fi/sertifiointi" TargetMode="External"/><Relationship Id="rId2" Type="http://schemas.openxmlformats.org/officeDocument/2006/relationships/hyperlink" Target="mailto:katriina.kyllonen@fmi.fi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889" y="815007"/>
            <a:ext cx="8629789" cy="3538331"/>
          </a:xfrm>
        </p:spPr>
        <p:txBody>
          <a:bodyPr>
            <a:normAutofit/>
          </a:bodyPr>
          <a:lstStyle/>
          <a:p>
            <a:r>
              <a:rPr lang="fi-FI" dirty="0"/>
              <a:t>Henkilösertifiointikoulutus</a:t>
            </a:r>
            <a:br>
              <a:rPr lang="fi-FI" dirty="0"/>
            </a:br>
            <a:r>
              <a:rPr lang="fi-FI" dirty="0"/>
              <a:t> ilmanlaadun mittaajille</a:t>
            </a:r>
            <a:br>
              <a:rPr lang="fi-FI" dirty="0"/>
            </a:br>
            <a:br>
              <a:rPr lang="fi-FI" sz="3200" dirty="0"/>
            </a:br>
            <a:r>
              <a:rPr lang="fi-FI" sz="2400" dirty="0"/>
              <a:t>Mittaajatapaaminen, Kuopio, 9.-10.5.2017</a:t>
            </a:r>
            <a:br>
              <a:rPr lang="fi-FI" sz="2400" dirty="0"/>
            </a:br>
            <a:r>
              <a:rPr lang="fi-FI" sz="2400" dirty="0"/>
              <a:t>Katriina Kyllönen (IL, </a:t>
            </a:r>
            <a:r>
              <a:rPr lang="fi-FI" sz="2400" dirty="0" err="1"/>
              <a:t>Certi</a:t>
            </a:r>
            <a:r>
              <a:rPr lang="fi-FI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045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516" y="1415845"/>
            <a:ext cx="8337592" cy="2196785"/>
          </a:xfrm>
        </p:spPr>
        <p:txBody>
          <a:bodyPr>
            <a:normAutofit/>
          </a:bodyPr>
          <a:lstStyle/>
          <a:p>
            <a:pPr marL="342900" indent="-342900"/>
            <a:r>
              <a:rPr lang="fi-FI" dirty="0"/>
              <a:t>Kurssi: Ilmanlaatumittaukset, erikoistumiskurssi</a:t>
            </a:r>
          </a:p>
          <a:p>
            <a:pPr marL="1028700" lvl="1" indent="-342900"/>
            <a:r>
              <a:rPr lang="fi-FI" dirty="0"/>
              <a:t>30.5.-1.6.2017 (DL ilm. 16.5.2017)</a:t>
            </a:r>
          </a:p>
          <a:p>
            <a:pPr marL="1028700" lvl="1" indent="-342900"/>
            <a:r>
              <a:rPr lang="en-US" dirty="0"/>
              <a:t>AEL Helsinki</a:t>
            </a:r>
          </a:p>
          <a:p>
            <a:pPr marL="1028700" lvl="1" indent="-342900"/>
            <a:r>
              <a:rPr lang="en-US" dirty="0" err="1"/>
              <a:t>Kaarnatie</a:t>
            </a:r>
            <a:r>
              <a:rPr lang="en-US" dirty="0"/>
              <a:t> 4, 00410 Helsinki</a:t>
            </a:r>
          </a:p>
          <a:p>
            <a:pPr marL="1028700" lvl="1" indent="-342900"/>
            <a:r>
              <a:rPr lang="fi-FI" dirty="0"/>
              <a:t>Mahdollisuus </a:t>
            </a:r>
            <a:r>
              <a:rPr lang="en-US" dirty="0"/>
              <a:t>hakea </a:t>
            </a:r>
            <a:r>
              <a:rPr lang="en-US" dirty="0" err="1"/>
              <a:t>ympäristönäytteenottajan</a:t>
            </a:r>
            <a:r>
              <a:rPr lang="en-US" dirty="0"/>
              <a:t> </a:t>
            </a:r>
            <a:r>
              <a:rPr lang="en-US" dirty="0" err="1"/>
              <a:t>pätevyyttä</a:t>
            </a:r>
            <a:r>
              <a:rPr lang="en-US" dirty="0"/>
              <a:t> </a:t>
            </a:r>
            <a:r>
              <a:rPr lang="en-US" dirty="0" err="1"/>
              <a:t>alueelle</a:t>
            </a:r>
            <a:r>
              <a:rPr lang="en-US" dirty="0"/>
              <a:t> ”</a:t>
            </a:r>
            <a:r>
              <a:rPr lang="en-US" dirty="0" err="1"/>
              <a:t>Ilmanlaatumittaukset</a:t>
            </a:r>
            <a:r>
              <a:rPr lang="en-US" dirty="0"/>
              <a:t>”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Mittaajatapaaminen 9.5.2017, Katriina Kyllönen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1516" y="706258"/>
            <a:ext cx="7794561" cy="552271"/>
          </a:xfrm>
        </p:spPr>
        <p:txBody>
          <a:bodyPr>
            <a:normAutofit/>
          </a:bodyPr>
          <a:lstStyle/>
          <a:p>
            <a:r>
              <a:rPr lang="fi-FI" dirty="0"/>
              <a:t>Uutta koulutusta tarjolla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072" y="3745468"/>
            <a:ext cx="3635112" cy="2490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84" y="3732978"/>
            <a:ext cx="3635112" cy="250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516" y="1415845"/>
            <a:ext cx="8477083" cy="4883355"/>
          </a:xfrm>
        </p:spPr>
        <p:txBody>
          <a:bodyPr/>
          <a:lstStyle/>
          <a:p>
            <a:pPr marL="342900" indent="-342900"/>
            <a:r>
              <a:rPr lang="fi-FI" dirty="0"/>
              <a:t>Ilmanlaadun henkilösertifioinnin kriteerit vanhentuneita 2014, tarve päivitykselle</a:t>
            </a:r>
          </a:p>
          <a:p>
            <a:pPr marL="342900" indent="-342900"/>
            <a:r>
              <a:rPr lang="fi-FI" dirty="0"/>
              <a:t>Ilmanlaadun mittaajille järjestetään aika vähän käytännön koulutusta</a:t>
            </a:r>
          </a:p>
          <a:p>
            <a:pPr marL="342900" indent="-342900"/>
            <a:r>
              <a:rPr lang="fi-FI" dirty="0"/>
              <a:t>Työryhmä koolle 2014</a:t>
            </a:r>
          </a:p>
          <a:p>
            <a:pPr marL="1028700" lvl="1" indent="-342900"/>
            <a:r>
              <a:rPr lang="fi-FI" dirty="0"/>
              <a:t>HSY: Tarja Koskentalo</a:t>
            </a:r>
          </a:p>
          <a:p>
            <a:pPr marL="1028700" lvl="1" indent="-342900"/>
            <a:r>
              <a:rPr lang="fi-FI" dirty="0"/>
              <a:t>IL: Jari </a:t>
            </a:r>
            <a:r>
              <a:rPr lang="fi-FI" dirty="0" err="1"/>
              <a:t>Waldén</a:t>
            </a:r>
            <a:r>
              <a:rPr lang="fi-FI" dirty="0"/>
              <a:t>, Kaisa </a:t>
            </a:r>
            <a:r>
              <a:rPr lang="fi-FI" dirty="0" err="1"/>
              <a:t>Lusa</a:t>
            </a:r>
            <a:r>
              <a:rPr lang="fi-FI" dirty="0"/>
              <a:t>, Helena Saari, ym.</a:t>
            </a:r>
          </a:p>
          <a:p>
            <a:pPr marL="1028700" lvl="1" indent="-342900"/>
            <a:r>
              <a:rPr lang="fi-FI" dirty="0"/>
              <a:t>SYKE: Katarina Björklöf (CERTI)</a:t>
            </a:r>
          </a:p>
          <a:p>
            <a:pPr marL="1028700" lvl="1" indent="-342900"/>
            <a:r>
              <a:rPr lang="fi-FI" dirty="0"/>
              <a:t>AEL</a:t>
            </a:r>
          </a:p>
          <a:p>
            <a:pPr marL="342900" indent="-342900"/>
            <a:r>
              <a:rPr lang="fi-FI" dirty="0"/>
              <a:t>Sertifiointikriteerit uudistettiin 2015</a:t>
            </a:r>
          </a:p>
          <a:p>
            <a:pPr marL="342900" indent="-342900"/>
            <a:r>
              <a:rPr lang="fi-FI" dirty="0"/>
              <a:t>Koulutuskysely 2015</a:t>
            </a:r>
          </a:p>
          <a:p>
            <a:pPr marL="342900" indent="-342900"/>
            <a:r>
              <a:rPr lang="fi-FI" dirty="0"/>
              <a:t>Kurssisuunnitelma 2015-2016</a:t>
            </a:r>
          </a:p>
          <a:p>
            <a:pPr marL="342900" indent="-342900"/>
            <a:r>
              <a:rPr lang="fi-FI" dirty="0"/>
              <a:t>Kurssin toteutuminen 2017</a:t>
            </a:r>
          </a:p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Mittaajatapaaminen 27.4.2016, Katriina Kyllönen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1516" y="706258"/>
            <a:ext cx="7794561" cy="552271"/>
          </a:xfrm>
        </p:spPr>
        <p:txBody>
          <a:bodyPr/>
          <a:lstStyle/>
          <a:p>
            <a:r>
              <a:rPr lang="fi-FI" dirty="0"/>
              <a:t>Tausta</a:t>
            </a:r>
          </a:p>
        </p:txBody>
      </p:sp>
    </p:spTree>
    <p:extLst>
      <p:ext uri="{BB962C8B-B14F-4D97-AF65-F5344CB8AC3E}">
        <p14:creationId xmlns:p14="http://schemas.microsoft.com/office/powerpoint/2010/main" val="412138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2976" y="1364105"/>
            <a:ext cx="8586073" cy="499224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err="1"/>
              <a:t>Tiistai</a:t>
            </a:r>
            <a:r>
              <a:rPr lang="en-US" b="1" dirty="0"/>
              <a:t> 30.5.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fi-FI" dirty="0"/>
              <a:t>8.45 	Ilmoittautuminen, aamukahvi ja kurssin avaus</a:t>
            </a:r>
          </a:p>
          <a:p>
            <a:pPr>
              <a:buNone/>
            </a:pPr>
            <a:r>
              <a:rPr lang="fi-FI" dirty="0"/>
              <a:t>9.00	Osallistujien esittäytyminen ja kurssin oppimistavoitteet</a:t>
            </a:r>
          </a:p>
          <a:p>
            <a:pPr>
              <a:buNone/>
            </a:pPr>
            <a:r>
              <a:rPr lang="fi-FI" dirty="0"/>
              <a:t>9.30 	Ilmanlaatumittaukset, mitä mitataan ja miksi? (</a:t>
            </a:r>
            <a:r>
              <a:rPr lang="fi-FI" i="1" dirty="0"/>
              <a:t>Lahtinen, 	YM)</a:t>
            </a:r>
          </a:p>
          <a:p>
            <a:pPr>
              <a:buNone/>
            </a:pPr>
            <a:r>
              <a:rPr lang="en-US" dirty="0"/>
              <a:t>10.30 	</a:t>
            </a:r>
            <a:r>
              <a:rPr lang="en-US" dirty="0" err="1"/>
              <a:t>Ilmakemian</a:t>
            </a:r>
            <a:r>
              <a:rPr lang="en-US" dirty="0"/>
              <a:t> </a:t>
            </a:r>
            <a:r>
              <a:rPr lang="en-US" dirty="0" err="1"/>
              <a:t>perusteet</a:t>
            </a:r>
            <a:r>
              <a:rPr lang="en-US" dirty="0"/>
              <a:t> (</a:t>
            </a:r>
            <a:r>
              <a:rPr lang="fi-FI" i="1" dirty="0"/>
              <a:t>Tarvainen, IL)</a:t>
            </a:r>
          </a:p>
          <a:p>
            <a:pPr>
              <a:buNone/>
            </a:pPr>
            <a:endParaRPr lang="fi-FI" i="1" dirty="0"/>
          </a:p>
          <a:p>
            <a:pPr>
              <a:buNone/>
            </a:pPr>
            <a:r>
              <a:rPr lang="en-US" dirty="0"/>
              <a:t>11.30 	</a:t>
            </a:r>
            <a:r>
              <a:rPr lang="en-US" i="1" dirty="0" err="1"/>
              <a:t>Lounas</a:t>
            </a:r>
            <a:endParaRPr lang="en-US" i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12.15 	</a:t>
            </a:r>
            <a:r>
              <a:rPr lang="fi-FI" dirty="0"/>
              <a:t>Laatujärjestelmät ja -standardit (</a:t>
            </a:r>
            <a:r>
              <a:rPr lang="fi-FI" i="1" dirty="0"/>
              <a:t>Kyllönen, IL)</a:t>
            </a:r>
            <a:endParaRPr lang="en-US" dirty="0"/>
          </a:p>
          <a:p>
            <a:pPr>
              <a:buNone/>
            </a:pPr>
            <a:r>
              <a:rPr lang="en-US" dirty="0"/>
              <a:t>13.15 	</a:t>
            </a:r>
            <a:r>
              <a:rPr lang="en-US" dirty="0" err="1"/>
              <a:t>Direktiivin</a:t>
            </a:r>
            <a:r>
              <a:rPr lang="en-US" dirty="0"/>
              <a:t> </a:t>
            </a:r>
            <a:r>
              <a:rPr lang="en-US" dirty="0" err="1"/>
              <a:t>vaatimukset</a:t>
            </a:r>
            <a:r>
              <a:rPr lang="en-US" dirty="0"/>
              <a:t> ja </a:t>
            </a:r>
            <a:r>
              <a:rPr lang="en-US" dirty="0" err="1"/>
              <a:t>menetelmästandardit</a:t>
            </a:r>
            <a:r>
              <a:rPr lang="en-US" dirty="0"/>
              <a:t> (</a:t>
            </a:r>
            <a:r>
              <a:rPr lang="fi-FI" i="1" dirty="0" err="1"/>
              <a:t>Waldén</a:t>
            </a:r>
            <a:r>
              <a:rPr lang="fi-FI" i="1" dirty="0"/>
              <a:t>, IL)</a:t>
            </a:r>
            <a:endParaRPr lang="en-US" dirty="0"/>
          </a:p>
          <a:p>
            <a:pPr>
              <a:buNone/>
            </a:pPr>
            <a:r>
              <a:rPr lang="en-US" dirty="0"/>
              <a:t>14.00 	</a:t>
            </a:r>
            <a:r>
              <a:rPr lang="en-US" i="1" dirty="0" err="1"/>
              <a:t>Kahvi</a:t>
            </a:r>
            <a:endParaRPr lang="en-US" dirty="0"/>
          </a:p>
          <a:p>
            <a:pPr>
              <a:buNone/>
            </a:pPr>
            <a:r>
              <a:rPr lang="en-US" dirty="0"/>
              <a:t>14.20 	</a:t>
            </a:r>
            <a:r>
              <a:rPr lang="fi-FI" dirty="0"/>
              <a:t>Mittausten suunnittelu, käynnistäminen, suorittaminen ja 	ylläpito (</a:t>
            </a:r>
            <a:r>
              <a:rPr lang="fi-FI" i="1" dirty="0" err="1"/>
              <a:t>Waldén</a:t>
            </a:r>
            <a:r>
              <a:rPr lang="fi-FI" i="1" dirty="0"/>
              <a:t>, IL, ja Julkunen, HSY)</a:t>
            </a:r>
          </a:p>
          <a:p>
            <a:pPr>
              <a:buNone/>
            </a:pPr>
            <a:r>
              <a:rPr lang="en-US" i="1" dirty="0"/>
              <a:t>	* </a:t>
            </a:r>
            <a:r>
              <a:rPr lang="en-US" dirty="0" err="1"/>
              <a:t>käytännön</a:t>
            </a:r>
            <a:r>
              <a:rPr lang="en-US" dirty="0"/>
              <a:t> </a:t>
            </a:r>
            <a:r>
              <a:rPr lang="en-US" dirty="0" err="1"/>
              <a:t>esimerkkejä</a:t>
            </a:r>
            <a:r>
              <a:rPr lang="en-US" dirty="0"/>
              <a:t> ja </a:t>
            </a:r>
            <a:r>
              <a:rPr lang="en-US" dirty="0" err="1"/>
              <a:t>ryhmätöitä</a:t>
            </a:r>
            <a:endParaRPr lang="en-US" dirty="0"/>
          </a:p>
          <a:p>
            <a:pPr>
              <a:buNone/>
            </a:pPr>
            <a:r>
              <a:rPr lang="fi-FI" dirty="0"/>
              <a:t>16.30	Päivä päättyy.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516" y="706259"/>
            <a:ext cx="7767966" cy="777768"/>
          </a:xfrm>
        </p:spPr>
        <p:txBody>
          <a:bodyPr/>
          <a:lstStyle/>
          <a:p>
            <a:r>
              <a:rPr lang="fi-FI" dirty="0"/>
              <a:t>Kurssiohjelma, 1/3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3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2976" y="1364105"/>
            <a:ext cx="8586073" cy="499224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b="1" dirty="0" err="1"/>
              <a:t>Keskiviikko</a:t>
            </a:r>
            <a:r>
              <a:rPr lang="en-US" sz="2200" b="1" dirty="0"/>
              <a:t> 31.5.</a:t>
            </a:r>
          </a:p>
          <a:p>
            <a:pPr>
              <a:buNone/>
            </a:pPr>
            <a:endParaRPr lang="en-US" sz="2200" b="1" dirty="0"/>
          </a:p>
          <a:p>
            <a:pPr>
              <a:buNone/>
            </a:pPr>
            <a:r>
              <a:rPr lang="fi-FI" sz="2200" dirty="0"/>
              <a:t>8.30 	</a:t>
            </a:r>
            <a:r>
              <a:rPr lang="en-US" sz="2200" dirty="0" err="1"/>
              <a:t>Perustetun</a:t>
            </a:r>
            <a:r>
              <a:rPr lang="en-US" sz="2200" dirty="0"/>
              <a:t> </a:t>
            </a:r>
            <a:r>
              <a:rPr lang="en-US" sz="2200" dirty="0" err="1"/>
              <a:t>mittausaseman</a:t>
            </a:r>
            <a:r>
              <a:rPr lang="en-US" sz="2200" dirty="0"/>
              <a:t> </a:t>
            </a:r>
            <a:r>
              <a:rPr lang="en-US" sz="2200" dirty="0" err="1"/>
              <a:t>laadunvarmistus</a:t>
            </a:r>
            <a:r>
              <a:rPr lang="en-US" sz="2200" dirty="0"/>
              <a:t> (</a:t>
            </a:r>
            <a:r>
              <a:rPr lang="fi-FI" sz="2200" i="1" dirty="0"/>
              <a:t>Saarnio, IL, ja 	Julkunen, HSY)</a:t>
            </a:r>
          </a:p>
          <a:p>
            <a:pPr>
              <a:buNone/>
            </a:pPr>
            <a:r>
              <a:rPr lang="fi-FI" sz="2200" dirty="0"/>
              <a:t>	* ryhmätyö, jatketaan 1. päivänä aloitettua</a:t>
            </a:r>
          </a:p>
          <a:p>
            <a:pPr>
              <a:buNone/>
            </a:pPr>
            <a:r>
              <a:rPr lang="fi-FI" sz="2200" i="1" dirty="0"/>
              <a:t>	ryhmätyön lomassa kahvi noin klo 9.45-10.00</a:t>
            </a:r>
            <a:endParaRPr lang="fi-FI" sz="2200" dirty="0"/>
          </a:p>
          <a:p>
            <a:pPr>
              <a:buNone/>
            </a:pPr>
            <a:endParaRPr lang="en-US" sz="2200" dirty="0"/>
          </a:p>
          <a:p>
            <a:pPr>
              <a:buNone/>
            </a:pPr>
            <a:r>
              <a:rPr lang="en-US" sz="2200" dirty="0"/>
              <a:t>11.30 	</a:t>
            </a:r>
            <a:r>
              <a:rPr lang="en-US" sz="2200" i="1" dirty="0" err="1"/>
              <a:t>Lounas</a:t>
            </a:r>
            <a:endParaRPr lang="en-US" sz="2200" i="1" dirty="0"/>
          </a:p>
          <a:p>
            <a:pPr>
              <a:buNone/>
            </a:pPr>
            <a:endParaRPr lang="en-US" sz="2200" i="1" dirty="0"/>
          </a:p>
          <a:p>
            <a:pPr>
              <a:buNone/>
            </a:pPr>
            <a:r>
              <a:rPr lang="en-US" sz="2200" dirty="0"/>
              <a:t>12.15	</a:t>
            </a:r>
            <a:r>
              <a:rPr lang="en-US" sz="2200" dirty="0" err="1"/>
              <a:t>Työturvallisuusriskit</a:t>
            </a:r>
            <a:r>
              <a:rPr lang="en-US" sz="2200" dirty="0"/>
              <a:t> </a:t>
            </a:r>
            <a:r>
              <a:rPr lang="en-US" sz="2200" dirty="0" err="1"/>
              <a:t>ilmanlaadun</a:t>
            </a:r>
            <a:r>
              <a:rPr lang="en-US" sz="2200" dirty="0"/>
              <a:t> </a:t>
            </a:r>
            <a:r>
              <a:rPr lang="en-US" sz="2200" dirty="0" err="1"/>
              <a:t>seurannassa</a:t>
            </a:r>
            <a:r>
              <a:rPr lang="en-US" sz="2200" dirty="0"/>
              <a:t> (</a:t>
            </a:r>
            <a:r>
              <a:rPr lang="en-US" sz="2200" i="1" dirty="0" err="1"/>
              <a:t>Julkunen</a:t>
            </a:r>
            <a:r>
              <a:rPr lang="en-US" sz="2200" i="1" dirty="0"/>
              <a:t>, 	HSY)</a:t>
            </a:r>
          </a:p>
          <a:p>
            <a:pPr>
              <a:buNone/>
            </a:pPr>
            <a:r>
              <a:rPr lang="en-US" sz="2200" dirty="0"/>
              <a:t>13.15 	</a:t>
            </a:r>
            <a:r>
              <a:rPr lang="fi-FI" sz="2200" dirty="0"/>
              <a:t>Mittausasemaan ja sen laitteiden käyttöön tutustuminen 	(</a:t>
            </a:r>
            <a:r>
              <a:rPr lang="en-US" sz="2200" i="1" dirty="0" err="1"/>
              <a:t>Julkunen</a:t>
            </a:r>
            <a:r>
              <a:rPr lang="en-US" sz="2200" i="1" dirty="0"/>
              <a:t>, HSY)</a:t>
            </a:r>
          </a:p>
          <a:p>
            <a:pPr>
              <a:buNone/>
            </a:pPr>
            <a:r>
              <a:rPr lang="en-US" sz="2200" dirty="0"/>
              <a:t>	* </a:t>
            </a:r>
            <a:r>
              <a:rPr lang="en-US" sz="2200" dirty="0" err="1"/>
              <a:t>ekskursio</a:t>
            </a:r>
            <a:r>
              <a:rPr lang="en-US" sz="2200" dirty="0"/>
              <a:t> </a:t>
            </a:r>
            <a:r>
              <a:rPr lang="en-US" sz="2200" dirty="0" err="1"/>
              <a:t>Mäkelänkadun</a:t>
            </a:r>
            <a:r>
              <a:rPr lang="en-US" sz="2200" dirty="0"/>
              <a:t> </a:t>
            </a:r>
            <a:r>
              <a:rPr lang="en-US" sz="2200" dirty="0" err="1"/>
              <a:t>mittausasemalle</a:t>
            </a:r>
            <a:endParaRPr lang="en-US" sz="2200" dirty="0"/>
          </a:p>
          <a:p>
            <a:pPr>
              <a:buNone/>
            </a:pPr>
            <a:r>
              <a:rPr lang="fi-FI" sz="2200" dirty="0"/>
              <a:t>16.30	Päivä päättyy.</a:t>
            </a:r>
            <a:endParaRPr lang="en-US" sz="2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516" y="706259"/>
            <a:ext cx="7767966" cy="777768"/>
          </a:xfrm>
        </p:spPr>
        <p:txBody>
          <a:bodyPr/>
          <a:lstStyle/>
          <a:p>
            <a:r>
              <a:rPr lang="fi-FI" dirty="0"/>
              <a:t>Kurssiohjelma, 2/3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394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2976" y="1364105"/>
            <a:ext cx="8586073" cy="49922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dirty="0" err="1"/>
              <a:t>Torstai</a:t>
            </a:r>
            <a:r>
              <a:rPr lang="en-US" sz="2200" b="1" dirty="0"/>
              <a:t> 1.6.</a:t>
            </a:r>
          </a:p>
          <a:p>
            <a:pPr>
              <a:buNone/>
            </a:pPr>
            <a:endParaRPr lang="en-US" sz="2200" b="1" dirty="0"/>
          </a:p>
          <a:p>
            <a:pPr>
              <a:buNone/>
            </a:pPr>
            <a:r>
              <a:rPr lang="fi-FI" sz="2200" dirty="0"/>
              <a:t>8.15 	</a:t>
            </a:r>
            <a:r>
              <a:rPr lang="en-US" sz="2200" dirty="0" err="1"/>
              <a:t>Ilmanlaatumittausten</a:t>
            </a:r>
            <a:r>
              <a:rPr lang="en-US" sz="2200" dirty="0"/>
              <a:t> </a:t>
            </a:r>
            <a:r>
              <a:rPr lang="en-US" sz="2200" dirty="0" err="1"/>
              <a:t>dokumentointi</a:t>
            </a:r>
            <a:r>
              <a:rPr lang="en-US" sz="2200" dirty="0"/>
              <a:t> (</a:t>
            </a:r>
            <a:r>
              <a:rPr lang="en-US" sz="2200" i="1" dirty="0"/>
              <a:t>Kyllönen, IL)</a:t>
            </a:r>
          </a:p>
          <a:p>
            <a:pPr>
              <a:buNone/>
            </a:pPr>
            <a:r>
              <a:rPr lang="fi-FI" sz="2200" dirty="0"/>
              <a:t>9:30	</a:t>
            </a:r>
            <a:r>
              <a:rPr lang="en-US" sz="2200" dirty="0" err="1"/>
              <a:t>Mittausepävarmuuden</a:t>
            </a:r>
            <a:r>
              <a:rPr lang="en-US" sz="2200" dirty="0"/>
              <a:t> </a:t>
            </a:r>
            <a:r>
              <a:rPr lang="en-US" sz="2200" dirty="0" err="1"/>
              <a:t>laskeminen</a:t>
            </a:r>
            <a:r>
              <a:rPr lang="en-US" sz="2200" dirty="0"/>
              <a:t> (</a:t>
            </a:r>
            <a:r>
              <a:rPr lang="en-US" sz="2200" i="1" dirty="0" err="1"/>
              <a:t>Waldén</a:t>
            </a:r>
            <a:r>
              <a:rPr lang="en-US" sz="2200" i="1" dirty="0"/>
              <a:t>, IL)</a:t>
            </a:r>
          </a:p>
          <a:p>
            <a:pPr>
              <a:buNone/>
            </a:pPr>
            <a:r>
              <a:rPr lang="en-US" sz="2200" dirty="0"/>
              <a:t>10:15</a:t>
            </a:r>
            <a:r>
              <a:rPr lang="en-US" sz="2200" i="1" dirty="0"/>
              <a:t>	</a:t>
            </a:r>
            <a:r>
              <a:rPr lang="en-US" sz="2200" i="1" dirty="0" err="1"/>
              <a:t>Kahvi</a:t>
            </a:r>
            <a:endParaRPr lang="en-US" sz="2200" i="1" dirty="0"/>
          </a:p>
          <a:p>
            <a:pPr>
              <a:buNone/>
            </a:pPr>
            <a:r>
              <a:rPr lang="en-US" sz="2200" dirty="0"/>
              <a:t>10:30	</a:t>
            </a:r>
            <a:r>
              <a:rPr lang="en-US" sz="2200" dirty="0" err="1"/>
              <a:t>Tulosten</a:t>
            </a:r>
            <a:r>
              <a:rPr lang="en-US" sz="2200" dirty="0"/>
              <a:t> </a:t>
            </a:r>
            <a:r>
              <a:rPr lang="en-US" sz="2200" dirty="0" err="1"/>
              <a:t>käsittely</a:t>
            </a:r>
            <a:r>
              <a:rPr lang="en-US" sz="2200" dirty="0"/>
              <a:t> ja </a:t>
            </a:r>
            <a:r>
              <a:rPr lang="en-US" sz="2200" dirty="0" err="1"/>
              <a:t>raportointi</a:t>
            </a:r>
            <a:r>
              <a:rPr lang="en-US" sz="2200" dirty="0"/>
              <a:t> (</a:t>
            </a:r>
            <a:r>
              <a:rPr lang="en-US" sz="2200" i="1" dirty="0" err="1"/>
              <a:t>Waldén</a:t>
            </a:r>
            <a:r>
              <a:rPr lang="en-US" sz="2200" i="1" dirty="0"/>
              <a:t>, IL)</a:t>
            </a:r>
          </a:p>
          <a:p>
            <a:pPr>
              <a:buNone/>
            </a:pPr>
            <a:endParaRPr lang="en-US" sz="2200" i="1" dirty="0"/>
          </a:p>
          <a:p>
            <a:pPr>
              <a:buNone/>
            </a:pPr>
            <a:r>
              <a:rPr lang="en-US" sz="2200" dirty="0"/>
              <a:t>11:30</a:t>
            </a:r>
            <a:r>
              <a:rPr lang="en-US" sz="2200" i="1" dirty="0"/>
              <a:t> 	</a:t>
            </a:r>
            <a:r>
              <a:rPr lang="en-US" sz="2200" i="1" dirty="0" err="1"/>
              <a:t>Lounas</a:t>
            </a:r>
            <a:endParaRPr lang="en-US" sz="2200" i="1" dirty="0"/>
          </a:p>
          <a:p>
            <a:pPr>
              <a:buNone/>
            </a:pPr>
            <a:endParaRPr lang="en-US" sz="2200" i="1" dirty="0"/>
          </a:p>
          <a:p>
            <a:pPr>
              <a:buNone/>
            </a:pPr>
            <a:r>
              <a:rPr lang="en-US" sz="2200" dirty="0"/>
              <a:t>12.15–15.30 </a:t>
            </a:r>
            <a:r>
              <a:rPr lang="en-US" sz="2200" dirty="0" err="1"/>
              <a:t>Koetilaisuus</a:t>
            </a:r>
            <a:endParaRPr lang="en-US" sz="2200" dirty="0"/>
          </a:p>
          <a:p>
            <a:pPr>
              <a:buNone/>
            </a:pPr>
            <a:r>
              <a:rPr lang="fi-FI" sz="2200" dirty="0"/>
              <a:t>	</a:t>
            </a:r>
          </a:p>
          <a:p>
            <a:pPr>
              <a:buNone/>
            </a:pPr>
            <a:r>
              <a:rPr lang="fi-FI" sz="2000" i="1" dirty="0"/>
              <a:t>Kurssin sekä kurssiin kuuluvan kokeen hyväksytysti suorittanut henkilö voi hakea </a:t>
            </a:r>
            <a:r>
              <a:rPr lang="en-US" sz="2000" i="1" dirty="0" err="1"/>
              <a:t>ympäristönäytteenottajan</a:t>
            </a:r>
            <a:r>
              <a:rPr lang="en-US" sz="2000" i="1" dirty="0"/>
              <a:t> </a:t>
            </a:r>
            <a:r>
              <a:rPr lang="en-US" sz="2000" i="1" dirty="0" err="1"/>
              <a:t>pätevyyttä</a:t>
            </a:r>
            <a:r>
              <a:rPr lang="en-US" sz="2000" i="1" dirty="0"/>
              <a:t> </a:t>
            </a:r>
            <a:r>
              <a:rPr lang="en-US" sz="2000" i="1" dirty="0" err="1"/>
              <a:t>alueella</a:t>
            </a:r>
            <a:r>
              <a:rPr lang="en-US" sz="2000" i="1" dirty="0"/>
              <a:t> ”</a:t>
            </a:r>
            <a:r>
              <a:rPr lang="en-US" sz="2000" i="1" dirty="0" err="1"/>
              <a:t>Ilmanlaatumittaukset</a:t>
            </a:r>
            <a:r>
              <a:rPr lang="en-US" sz="2000" i="1" dirty="0"/>
              <a:t>”.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516" y="706259"/>
            <a:ext cx="7767966" cy="777768"/>
          </a:xfrm>
        </p:spPr>
        <p:txBody>
          <a:bodyPr/>
          <a:lstStyle/>
          <a:p>
            <a:r>
              <a:rPr lang="fi-FI" dirty="0"/>
              <a:t>Kurssiohjelma, 3/3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3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501" y="2046670"/>
            <a:ext cx="4920566" cy="4309682"/>
          </a:xfrm>
        </p:spPr>
        <p:txBody>
          <a:bodyPr/>
          <a:lstStyle/>
          <a:p>
            <a:pPr marL="342900" indent="-342900"/>
            <a:r>
              <a:rPr lang="fi-FI" dirty="0"/>
              <a:t>Asemavierailu</a:t>
            </a:r>
          </a:p>
          <a:p>
            <a:pPr marL="342900" indent="-342900"/>
            <a:r>
              <a:rPr lang="fi-FI" dirty="0"/>
              <a:t>Käytännön esimerkkejä, esim. kalibrointidemo</a:t>
            </a:r>
          </a:p>
          <a:p>
            <a:pPr marL="342900" indent="-342900"/>
            <a:r>
              <a:rPr lang="fi-FI" dirty="0"/>
              <a:t>Ryhmätöitä</a:t>
            </a:r>
          </a:p>
          <a:p>
            <a:pPr marL="342900" indent="-342900"/>
            <a:r>
              <a:rPr lang="fi-FI" dirty="0"/>
              <a:t>Filmejä</a:t>
            </a:r>
          </a:p>
          <a:p>
            <a:pPr marL="342900" indent="-342900"/>
            <a:r>
              <a:rPr lang="fi-FI" dirty="0"/>
              <a:t>Havaintomateriaalia</a:t>
            </a:r>
          </a:p>
          <a:p>
            <a:pPr marL="342900" indent="-342900"/>
            <a:r>
              <a:rPr lang="fi-FI" dirty="0"/>
              <a:t>Kurssimateriaalina päivitetty mittausohje, menetelmä-standardit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Mittaajatapaaminen 27.4.2016, Katriina Kyllönen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Kurssi on suunniteltu käytännön läheiseksi</a:t>
            </a:r>
            <a:endParaRPr lang="en-US" dirty="0"/>
          </a:p>
        </p:txBody>
      </p:sp>
      <p:pic>
        <p:nvPicPr>
          <p:cNvPr id="1028" name="Picture 4" descr="Mittausinsinööri Santeri Rinta-Kanto tarkistaa ilmanlaadun mittauslukemia Helsingissä Mäkelänkadun supermittausasemalla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707" y="1924969"/>
            <a:ext cx="3812664" cy="25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105338" y="4215678"/>
            <a:ext cx="1893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accent5">
                    <a:lumMod val="85000"/>
                  </a:schemeClr>
                </a:solidFill>
              </a:rPr>
              <a:t>HS, Janne Järvinen</a:t>
            </a:r>
            <a:endParaRPr lang="en-US" sz="1200" dirty="0">
              <a:solidFill>
                <a:schemeClr val="accent5">
                  <a:lumMod val="85000"/>
                </a:schemeClr>
              </a:solidFill>
            </a:endParaRPr>
          </a:p>
        </p:txBody>
      </p:sp>
      <p:pic>
        <p:nvPicPr>
          <p:cNvPr id="10" name="Content Placeholder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9" t="7531" b="18914"/>
          <a:stretch/>
        </p:blipFill>
        <p:spPr>
          <a:xfrm>
            <a:off x="5036696" y="4613047"/>
            <a:ext cx="4650676" cy="21119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70707" y="6460961"/>
            <a:ext cx="516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>
                <a:solidFill>
                  <a:schemeClr val="bg1"/>
                </a:solidFill>
              </a:rPr>
              <a:t>HSY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5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516" y="1341121"/>
            <a:ext cx="8477083" cy="4958079"/>
          </a:xfrm>
        </p:spPr>
        <p:txBody>
          <a:bodyPr/>
          <a:lstStyle/>
          <a:p>
            <a:pPr marL="342900" indent="-342900"/>
            <a:r>
              <a:rPr lang="fi-FI" dirty="0"/>
              <a:t>Hinta</a:t>
            </a:r>
          </a:p>
          <a:p>
            <a:pPr lvl="1"/>
            <a:r>
              <a:rPr lang="fi-FI" dirty="0"/>
              <a:t> 1040 € + alv kurssi ilman tenttiä</a:t>
            </a:r>
          </a:p>
          <a:p>
            <a:pPr lvl="1"/>
            <a:r>
              <a:rPr lang="fi-FI" dirty="0"/>
              <a:t> 1290 € + alv kurssi tentillä ja mahdollisuus sertifiointiin</a:t>
            </a:r>
          </a:p>
          <a:p>
            <a:pPr marL="342900" indent="-342900"/>
            <a:r>
              <a:rPr lang="fi-FI" dirty="0"/>
              <a:t>Yhteyshenkilö AEL</a:t>
            </a:r>
          </a:p>
          <a:p>
            <a:pPr marL="1028700" lvl="1" indent="-342900"/>
            <a:r>
              <a:rPr lang="fi-FI" dirty="0"/>
              <a:t>Maija-Liisa Kuusela, </a:t>
            </a:r>
            <a:r>
              <a:rPr lang="fi-FI" u="sng" dirty="0">
                <a:hlinkClick r:id="rId3"/>
              </a:rPr>
              <a:t>maija-liisa.kuusela@ael.fi</a:t>
            </a:r>
            <a:r>
              <a:rPr lang="fi-FI" dirty="0"/>
              <a:t>, puh. 050 368 8469 </a:t>
            </a:r>
          </a:p>
          <a:p>
            <a:pPr marL="1028700" lvl="1" indent="-342900"/>
            <a:r>
              <a:rPr lang="fi-FI" dirty="0">
                <a:hlinkClick r:id="rId4"/>
              </a:rPr>
              <a:t>https://www.ael.fi/koulutustarjonta/ilmanlaatumittaukset-erikoistumiskurssi</a:t>
            </a:r>
            <a:r>
              <a:rPr lang="fi-FI" dirty="0"/>
              <a:t>, tai koulutushausta ”Ilmanlaatu”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Mittaajatapaaminen 27.4.2016, Katriina Kyllönen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516" y="706259"/>
            <a:ext cx="7892884" cy="634862"/>
          </a:xfrm>
        </p:spPr>
        <p:txBody>
          <a:bodyPr/>
          <a:lstStyle/>
          <a:p>
            <a:r>
              <a:rPr lang="fi-FI" dirty="0"/>
              <a:t>Kurssi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70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Mittaajatapaaminen 27.4.2016, Katriina Kyllönen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9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Sertifikaatin elinkierto</a:t>
            </a:r>
          </a:p>
        </p:txBody>
      </p:sp>
      <p:graphicFrame>
        <p:nvGraphicFramePr>
          <p:cNvPr id="12" name="Kaaviokuv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036669"/>
              </p:ext>
            </p:extLst>
          </p:nvPr>
        </p:nvGraphicFramePr>
        <p:xfrm>
          <a:off x="1584960" y="1877568"/>
          <a:ext cx="4954988" cy="4364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69565" y="5446643"/>
            <a:ext cx="4353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Mittaajatapaamiset, Vertailulaboratorio, sisäinen koulutus, muu alan koulutus…</a:t>
            </a:r>
          </a:p>
          <a:p>
            <a:endParaRPr lang="fi-FI" dirty="0"/>
          </a:p>
        </p:txBody>
      </p:sp>
      <p:sp>
        <p:nvSpPr>
          <p:cNvPr id="4" name="Rectangle 3"/>
          <p:cNvSpPr/>
          <p:nvPr/>
        </p:nvSpPr>
        <p:spPr>
          <a:xfrm>
            <a:off x="86180" y="1329254"/>
            <a:ext cx="4949825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defRPr/>
            </a:pPr>
            <a:r>
              <a:rPr lang="fi-FI" altLang="fi-FI" dirty="0"/>
              <a:t>Kokemus:</a:t>
            </a:r>
          </a:p>
          <a:p>
            <a:pPr marL="457200" indent="-457200">
              <a:lnSpc>
                <a:spcPct val="90000"/>
              </a:lnSpc>
              <a:defRPr/>
            </a:pPr>
            <a:r>
              <a:rPr lang="fi-FI" altLang="fi-FI" dirty="0"/>
              <a:t>Päätoiminen kenttätyö 1v TAI</a:t>
            </a:r>
          </a:p>
          <a:p>
            <a:pPr marL="457200" indent="-457200">
              <a:lnSpc>
                <a:spcPct val="90000"/>
              </a:lnSpc>
              <a:defRPr/>
            </a:pPr>
            <a:r>
              <a:rPr lang="fi-FI" altLang="fi-FI" dirty="0"/>
              <a:t>säännöllinen näytteen-</a:t>
            </a:r>
          </a:p>
          <a:p>
            <a:pPr marL="457200" indent="-457200">
              <a:lnSpc>
                <a:spcPct val="90000"/>
              </a:lnSpc>
              <a:defRPr/>
            </a:pPr>
            <a:r>
              <a:rPr lang="fi-FI" altLang="fi-FI" dirty="0"/>
              <a:t>ottotehtävä 2 v</a:t>
            </a:r>
            <a:endParaRPr lang="fi-FI" altLang="fi-FI" sz="2700" dirty="0"/>
          </a:p>
        </p:txBody>
      </p:sp>
      <p:sp>
        <p:nvSpPr>
          <p:cNvPr id="5" name="Rectangle 4"/>
          <p:cNvSpPr/>
          <p:nvPr/>
        </p:nvSpPr>
        <p:spPr>
          <a:xfrm>
            <a:off x="6265614" y="3092900"/>
            <a:ext cx="3331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i-FI" dirty="0"/>
              <a:t>Sertifiointikulut n. 100 € per vuosi.</a:t>
            </a:r>
          </a:p>
        </p:txBody>
      </p:sp>
    </p:spTree>
    <p:extLst>
      <p:ext uri="{BB962C8B-B14F-4D97-AF65-F5344CB8AC3E}">
        <p14:creationId xmlns:p14="http://schemas.microsoft.com/office/powerpoint/2010/main" val="1109153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2976" y="1447800"/>
            <a:ext cx="8485623" cy="4851400"/>
          </a:xfrm>
        </p:spPr>
        <p:txBody>
          <a:bodyPr/>
          <a:lstStyle/>
          <a:p>
            <a:pPr marL="342900" indent="-342900"/>
            <a:r>
              <a:rPr lang="fi-FI" altLang="fi-FI" dirty="0"/>
              <a:t>Järjestelmä on parantanut näytteenoton laatua  ympäristöhallinnossa ja yksityisellä puolella</a:t>
            </a:r>
          </a:p>
          <a:p>
            <a:pPr marL="342900" indent="-342900"/>
            <a:r>
              <a:rPr lang="fi-FI" dirty="0"/>
              <a:t>Kurssi on kertaluontoinen ja ilman tenttiä se ei itsessään osoita pätevyyttä</a:t>
            </a:r>
          </a:p>
          <a:p>
            <a:pPr marL="342900" indent="-342900"/>
            <a:r>
              <a:rPr lang="fi-FI" dirty="0"/>
              <a:t>Sertifioimalla itsensä henkilö sitoutuu myös ylläpitämään ja kehittämään osaamistaan</a:t>
            </a:r>
          </a:p>
          <a:p>
            <a:pPr marL="342900" indent="-342900"/>
            <a:r>
              <a:rPr lang="fi-FI" dirty="0"/>
              <a:t>Helpottaa koulutukseen pääsemistä, arvostus ammattikuntaa kohti kasvaa</a:t>
            </a:r>
          </a:p>
          <a:p>
            <a:pPr marL="342900" indent="-342900"/>
            <a:r>
              <a:rPr lang="fi-FI" dirty="0"/>
              <a:t>Suosimalla sertifioituja henkilöitä esim. tarjouskilpailuissa luomme järjestelmän, jossa halvin hinta ei ole ainut tarjouksen kriteeri vaan myös laadulla voidaan kilpailla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Mittaajatapaaminen 15.4.2015, Katriina Kyllönen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1516" y="706259"/>
            <a:ext cx="7892884" cy="684390"/>
          </a:xfrm>
        </p:spPr>
        <p:txBody>
          <a:bodyPr/>
          <a:lstStyle/>
          <a:p>
            <a:r>
              <a:rPr lang="fi-FI" dirty="0"/>
              <a:t>Sertifioinnin etuja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58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406886" y="1789043"/>
            <a:ext cx="3717236" cy="3485453"/>
          </a:xfrm>
        </p:spPr>
        <p:txBody>
          <a:bodyPr/>
          <a:lstStyle/>
          <a:p>
            <a:pPr>
              <a:buNone/>
            </a:pPr>
            <a:r>
              <a:rPr lang="fi-FI" dirty="0"/>
              <a:t>Katriina Kyllönen</a:t>
            </a:r>
          </a:p>
          <a:p>
            <a:pPr>
              <a:buNone/>
            </a:pPr>
            <a:r>
              <a:rPr lang="fi-FI" sz="2400" dirty="0"/>
              <a:t>p. 029 539 5461</a:t>
            </a:r>
          </a:p>
          <a:p>
            <a:pPr>
              <a:buNone/>
            </a:pPr>
            <a:r>
              <a:rPr lang="fi-FI" sz="2400" dirty="0" err="1">
                <a:hlinkClick r:id="rId2"/>
              </a:rPr>
              <a:t>katriina.kyllonen@fmi.fi</a:t>
            </a:r>
            <a:endParaRPr lang="fi-FI" sz="2400" dirty="0"/>
          </a:p>
          <a:p>
            <a:pPr>
              <a:buNone/>
            </a:pPr>
            <a:endParaRPr lang="fi-FI" sz="2400" dirty="0"/>
          </a:p>
          <a:p>
            <a:pPr>
              <a:buNone/>
            </a:pPr>
            <a:r>
              <a:rPr lang="fi-FI" sz="2400" dirty="0" err="1">
                <a:hlinkClick r:id="rId3"/>
              </a:rPr>
              <a:t>www.syke.fi/sertifiointi</a:t>
            </a:r>
            <a:endParaRPr lang="fi-FI" sz="2400" dirty="0"/>
          </a:p>
          <a:p>
            <a:pPr>
              <a:buNone/>
            </a:pPr>
            <a:r>
              <a:rPr lang="fi-FI" sz="2400" u="sng" dirty="0" err="1">
                <a:solidFill>
                  <a:schemeClr val="accent1">
                    <a:lumMod val="50000"/>
                  </a:schemeClr>
                </a:solidFill>
              </a:rPr>
              <a:t>facebook.com/sykecerti</a:t>
            </a:r>
            <a:endParaRPr lang="fi-FI" sz="2400" u="sng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fi-FI" dirty="0"/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894522" y="3140765"/>
            <a:ext cx="3858179" cy="28928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i-FI" sz="4000" dirty="0"/>
              <a:t>Kiitos mielenkiinnosta!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Mittaajatapaaminen 27.4.2016, Katriina Kyllönen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020054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ILMATIETEENLAITOS">
      <a:dk1>
        <a:srgbClr val="000000"/>
      </a:dk1>
      <a:lt1>
        <a:sysClr val="window" lastClr="FFFFFF"/>
      </a:lt1>
      <a:dk2>
        <a:srgbClr val="464646"/>
      </a:dk2>
      <a:lt2>
        <a:srgbClr val="E7E6E6"/>
      </a:lt2>
      <a:accent1>
        <a:srgbClr val="63B9E9"/>
      </a:accent1>
      <a:accent2>
        <a:srgbClr val="FCBD30"/>
      </a:accent2>
      <a:accent3>
        <a:srgbClr val="54C247"/>
      </a:accent3>
      <a:accent4>
        <a:srgbClr val="C4DB0D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7965</TotalTime>
  <Words>447</Words>
  <Application>Microsoft Office PowerPoint</Application>
  <PresentationFormat>Custom</PresentationFormat>
  <Paragraphs>131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blank</vt:lpstr>
      <vt:lpstr>Henkilösertifiointikoulutus  ilmanlaadun mittaajille  Mittaajatapaaminen, Kuopio, 9.-10.5.2017 Katriina Kyllönen (IL, Certi)</vt:lpstr>
      <vt:lpstr>Uutta koulutusta tarjolla</vt:lpstr>
      <vt:lpstr>Tausta</vt:lpstr>
      <vt:lpstr>Kurssiohjelma, 1/3</vt:lpstr>
      <vt:lpstr>Kurssiohjelma, 2/3</vt:lpstr>
      <vt:lpstr>Kurssiohjelma, 3/3</vt:lpstr>
      <vt:lpstr>Kurssi on suunniteltu käytännön läheiseksi</vt:lpstr>
      <vt:lpstr>Kurssi</vt:lpstr>
      <vt:lpstr>Sertifikaatin elinkierto</vt:lpstr>
      <vt:lpstr>Sertifioinnin etuja</vt:lpstr>
      <vt:lpstr>PowerPoint Presentation</vt:lpstr>
    </vt:vector>
  </TitlesOfParts>
  <Company>Finnish Meteorological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Ilmanlaatumittausten henkilösertifiointi- ja koulutusmenettelyjen uudistaminen</dc:title>
  <dc:creator>Katriina Kyllonen</dc:creator>
  <cp:lastModifiedBy>Sihteeri</cp:lastModifiedBy>
  <cp:revision>82</cp:revision>
  <cp:lastPrinted>2014-03-12T08:44:16Z</cp:lastPrinted>
  <dcterms:created xsi:type="dcterms:W3CDTF">2015-04-08T04:39:56Z</dcterms:created>
  <dcterms:modified xsi:type="dcterms:W3CDTF">2017-05-12T05:22:12Z</dcterms:modified>
</cp:coreProperties>
</file>