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handoutMasterIdLst>
    <p:handoutMasterId r:id="rId23"/>
  </p:handoutMasterIdLst>
  <p:sldIdLst>
    <p:sldId id="256" r:id="rId2"/>
    <p:sldId id="257" r:id="rId3"/>
    <p:sldId id="264" r:id="rId4"/>
    <p:sldId id="273" r:id="rId5"/>
    <p:sldId id="266" r:id="rId6"/>
    <p:sldId id="267" r:id="rId7"/>
    <p:sldId id="268" r:id="rId8"/>
    <p:sldId id="269" r:id="rId9"/>
    <p:sldId id="270" r:id="rId10"/>
    <p:sldId id="275" r:id="rId11"/>
    <p:sldId id="258" r:id="rId12"/>
    <p:sldId id="274" r:id="rId13"/>
    <p:sldId id="259" r:id="rId14"/>
    <p:sldId id="276" r:id="rId15"/>
    <p:sldId id="260" r:id="rId16"/>
    <p:sldId id="277" r:id="rId17"/>
    <p:sldId id="261" r:id="rId18"/>
    <p:sldId id="262" r:id="rId19"/>
    <p:sldId id="263" r:id="rId20"/>
    <p:sldId id="278" r:id="rId21"/>
    <p:sldId id="272" r:id="rId22"/>
  </p:sldIdLst>
  <p:sldSz cx="9899650" cy="6858000"/>
  <p:notesSz cx="6794500" cy="99314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3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38" y="62"/>
      </p:cViewPr>
      <p:guideLst>
        <p:guide orient="horz" pos="346"/>
        <p:guide pos="3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7918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33" y="0"/>
            <a:ext cx="2944284" cy="497918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654EAC6C-779E-4D22-9FF7-3A7430BDFC81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483"/>
            <a:ext cx="2944284" cy="497918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33" y="9433483"/>
            <a:ext cx="2944284" cy="497918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9121A539-8060-435C-9A71-5A1EB77C1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15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kansi tekstillä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011" y="1994232"/>
            <a:ext cx="8629789" cy="1400610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8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tukansi tekstillä"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011" y="1994232"/>
            <a:ext cx="8629789" cy="1400610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" y="4033864"/>
            <a:ext cx="9888392" cy="2834646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1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, kiekura, teksti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2501" y="702248"/>
            <a:ext cx="7545005" cy="1325563"/>
          </a:xfrm>
        </p:spPr>
        <p:txBody>
          <a:bodyPr/>
          <a:lstStyle>
            <a:lvl1pPr>
              <a:defRPr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861"/>
            <a:ext cx="8599095" cy="4242814"/>
          </a:xfr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01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go, kiekura, teksti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2501" y="702248"/>
            <a:ext cx="7545005" cy="1325563"/>
          </a:xfrm>
        </p:spPr>
        <p:txBody>
          <a:bodyPr/>
          <a:lstStyle>
            <a:lvl1pPr>
              <a:defRPr>
                <a:solidFill>
                  <a:srgbClr val="63B9E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861"/>
            <a:ext cx="8599095" cy="4242814"/>
          </a:xfr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pall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8990195" y="-724388"/>
            <a:ext cx="1506356" cy="1506356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val 13"/>
          <p:cNvSpPr/>
          <p:nvPr userDrawn="1"/>
        </p:nvSpPr>
        <p:spPr>
          <a:xfrm>
            <a:off x="8479432" y="4391025"/>
            <a:ext cx="3606176" cy="3606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1186" y="2044217"/>
            <a:ext cx="7840699" cy="42501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CF82474C-4A9B-4100-9EFE-59012ADDF92D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88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oranssi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8990195" y="-724388"/>
            <a:ext cx="1506356" cy="1506356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2500" y="2046670"/>
            <a:ext cx="8476099" cy="4252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89350FD0-5639-40D7-8E8C-273200A496CD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3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ehkura ja sininen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 userDrawn="1"/>
        </p:nvSpPr>
        <p:spPr>
          <a:xfrm>
            <a:off x="8479432" y="4391025"/>
            <a:ext cx="3606176" cy="3606176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750900C2-8938-4CDF-BC4C-945EAE4B3198}" type="datetime1">
              <a:rPr lang="fi-FI" smtClean="0"/>
              <a:t>12.5.2017</a:t>
            </a:fld>
            <a:endParaRPr lang="fi-FI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42500" y="2046670"/>
            <a:ext cx="8476099" cy="4252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41516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40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me ja oranssi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4337723" y="846240"/>
            <a:ext cx="4833260" cy="4833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val 9"/>
          <p:cNvSpPr/>
          <p:nvPr userDrawn="1"/>
        </p:nvSpPr>
        <p:spPr>
          <a:xfrm>
            <a:off x="433132" y="1554545"/>
            <a:ext cx="4833260" cy="4833260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851414" y="1785645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946823" y="2544801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6518BCCD-F57F-423F-9E66-C58708EE99BF}" type="datetime1">
              <a:rPr lang="fi-FI" smtClean="0"/>
              <a:t>12.5.2017</a:t>
            </a:fld>
            <a:endParaRPr lang="fi-FI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27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 ja oranssi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4337723" y="846240"/>
            <a:ext cx="4833260" cy="4833260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val 9"/>
          <p:cNvSpPr/>
          <p:nvPr userDrawn="1"/>
        </p:nvSpPr>
        <p:spPr>
          <a:xfrm>
            <a:off x="433132" y="1554545"/>
            <a:ext cx="4833260" cy="4833260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851414" y="1785645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946823" y="2544801"/>
            <a:ext cx="3805878" cy="3488851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976" y="6356352"/>
            <a:ext cx="2227421" cy="365125"/>
          </a:xfrm>
        </p:spPr>
        <p:txBody>
          <a:bodyPr/>
          <a:lstStyle>
            <a:lvl1pPr>
              <a:defRPr sz="1050"/>
            </a:lvl1pPr>
          </a:lstStyle>
          <a:p>
            <a:fld id="{3DEFAB8A-A368-4636-8181-FF8C8DC5D268}" type="datetime1">
              <a:rPr lang="fi-FI" smtClean="0"/>
              <a:t>12.5.2017</a:t>
            </a:fld>
            <a:endParaRPr lang="fi-FI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9259" y="6356352"/>
            <a:ext cx="3341132" cy="365125"/>
          </a:xfrm>
        </p:spPr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1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lime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1D841-D57F-4D47-8E62-2FC385A1CE3C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oranssi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F318-4C7E-4F5F-BC25-C6828E6F96BB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43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oma kuva sininen pal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123950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3192895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3114-F784-411B-8951-2EC610901731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4120949" y="1115573"/>
            <a:ext cx="4833260" cy="4833260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01962" y="1506098"/>
            <a:ext cx="4118164" cy="4127979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25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ko teksti elementtialu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3192895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6741" y="1276350"/>
            <a:ext cx="5011698" cy="4594227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2975" y="2962274"/>
            <a:ext cx="3192895" cy="2898777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8FFC-92B4-4641-B01C-74F098BDA63A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840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794" y="2232425"/>
            <a:ext cx="8588255" cy="220186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/>
            </a:lvl1pPr>
          </a:lstStyle>
          <a:p>
            <a:fld id="{D5C4F8CB-E0AE-4560-947C-FB35340C30D1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fi-FI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1628" y="6356352"/>
            <a:ext cx="2227421" cy="365125"/>
          </a:xfrm>
        </p:spPr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8242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ja alaotsikk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71752"/>
            <a:ext cx="8538448" cy="2596056"/>
          </a:xfrm>
        </p:spPr>
        <p:txBody>
          <a:bodyPr anchor="b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7345" y="4141077"/>
            <a:ext cx="8538448" cy="1471448"/>
          </a:xfrm>
        </p:spPr>
        <p:txBody>
          <a:bodyPr lIns="0" tIns="0" rIns="0" bIns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44C6F-999E-4490-AA77-CD650B7C51A6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5238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kaksi bulletinpalst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501" y="2066928"/>
            <a:ext cx="4207351" cy="4200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4073" y="2066928"/>
            <a:ext cx="4207351" cy="4200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90CB-F7A7-4AD9-827F-0F59E3570CA3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42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alaotsikot bulletinpalsta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267" y="2057399"/>
            <a:ext cx="4188015" cy="714375"/>
          </a:xfrm>
        </p:spPr>
        <p:txBody>
          <a:bodyPr lIns="0" tIns="0" rIns="0" bIns="0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267" y="2881310"/>
            <a:ext cx="4188015" cy="3335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9825" y="2057399"/>
            <a:ext cx="4208641" cy="714375"/>
          </a:xfrm>
        </p:spPr>
        <p:txBody>
          <a:bodyPr lIns="0" tIns="0" rIns="0" bIns="0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64073" y="2881310"/>
            <a:ext cx="4208641" cy="3335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A2D7-4257-424C-9BF5-CFCB397D4347}" type="datetime1">
              <a:rPr lang="fi-FI" smtClean="0"/>
              <a:t>12.5.2017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60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kuv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1C36-95B3-430E-ADF7-601FB328BB6E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854" y="1435045"/>
            <a:ext cx="3741409" cy="374140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767812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teksti kuva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B88E-123E-4EAC-B2DD-9866CB6F2CEC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854" y="1435045"/>
            <a:ext cx="3741409" cy="374140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3331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vihreä pallo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81AD4-8419-49C1-8D5D-3264B6729144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1885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sininen pallo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B1E20-0F2D-4320-95E6-2D8B1D3D7414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rgbClr val="63B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1696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teksti keltainen pallo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76" y="1266825"/>
            <a:ext cx="4683121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265" y="2981325"/>
            <a:ext cx="4681832" cy="2887662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2A354-E14C-4051-A75F-4917725E8F5E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val 7"/>
          <p:cNvSpPr/>
          <p:nvPr userDrawn="1"/>
        </p:nvSpPr>
        <p:spPr>
          <a:xfrm>
            <a:off x="5431107" y="1201298"/>
            <a:ext cx="4208902" cy="4208902"/>
          </a:xfrm>
          <a:prstGeom prst="ellipse">
            <a:avLst/>
          </a:prstGeom>
          <a:solidFill>
            <a:srgbClr val="F7B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1882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501" y="1279527"/>
            <a:ext cx="8538448" cy="1325563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501" y="2856708"/>
            <a:ext cx="7196574" cy="32480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5A6E-7D7A-4199-9767-46A057708FE1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36914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9563" y="1276349"/>
            <a:ext cx="2134612" cy="49006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602" y="1276349"/>
            <a:ext cx="5367773" cy="4900613"/>
          </a:xfrm>
        </p:spPr>
        <p:txBody>
          <a:bodyPr vert="eaVert"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BE37-0788-460A-A2D4-8F10FC1F617E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2008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akansi logoll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772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akansi yhteystiedoill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874424" y="4404523"/>
            <a:ext cx="2029132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1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Ilmatieteen laitos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Erik </a:t>
            </a:r>
            <a:r>
              <a:rPr lang="fi-FI" sz="11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Palménin</a:t>
            </a:r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aukio 1, 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00560 Helsinki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PL 503, 00101 Helsinki, 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puh. 029 539 1000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5170042" y="4404523"/>
            <a:ext cx="2245443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100" b="1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Finnish</a:t>
            </a:r>
            <a:r>
              <a:rPr lang="fi-FI" sz="11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100" b="1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Meteorological</a:t>
            </a:r>
            <a:r>
              <a:rPr lang="fi-FI" sz="11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Institute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Erik </a:t>
            </a:r>
            <a:r>
              <a:rPr lang="fi-FI" sz="11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Palménin</a:t>
            </a:r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aukio 1, 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FI-00560 Helsinki</a:t>
            </a:r>
          </a:p>
          <a:p>
            <a:pPr algn="l"/>
            <a:r>
              <a:rPr lang="fi-FI" sz="11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P.O.Box</a:t>
            </a:r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503, FI-00101 Helsinki</a:t>
            </a:r>
          </a:p>
          <a:p>
            <a:pPr algn="l"/>
            <a:r>
              <a:rPr lang="fi-FI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tel. +358 29 539 1000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966928" y="4410173"/>
            <a:ext cx="2029132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11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Meteorologiska institutet</a:t>
            </a:r>
          </a:p>
          <a:p>
            <a:pPr algn="l"/>
            <a:r>
              <a:rPr lang="sv-SE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Erik Palméns plats 1, </a:t>
            </a:r>
          </a:p>
          <a:p>
            <a:pPr algn="l"/>
            <a:r>
              <a:rPr lang="sv-SE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00560 Helsingfors</a:t>
            </a:r>
          </a:p>
          <a:p>
            <a:pPr algn="l"/>
            <a:r>
              <a:rPr lang="sv-SE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PB 503, 00101 Helsingfors</a:t>
            </a:r>
          </a:p>
          <a:p>
            <a:pPr algn="l"/>
            <a:r>
              <a:rPr lang="sv-SE" sz="11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tel. 029 539 1000</a:t>
            </a:r>
            <a:endParaRPr lang="fi-FI" sz="11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xtBox 11"/>
          <p:cNvSpPr txBox="1"/>
          <p:nvPr userDrawn="1"/>
        </p:nvSpPr>
        <p:spPr>
          <a:xfrm>
            <a:off x="874424" y="6169135"/>
            <a:ext cx="7187420" cy="2200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300" b="1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Twitter</a:t>
            </a:r>
            <a:r>
              <a:rPr lang="fi-FI" sz="13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:</a:t>
            </a:r>
            <a:r>
              <a:rPr lang="fi-FI" sz="13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@meteorologit ja @</a:t>
            </a:r>
            <a:r>
              <a:rPr lang="fi-FI" sz="1300" b="1" kern="1200" baseline="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IlmaTiede</a:t>
            </a:r>
            <a:r>
              <a:rPr lang="fi-FI" sz="13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</a:t>
            </a:r>
            <a:r>
              <a:rPr lang="fi-FI" sz="1300" b="1" kern="1200" baseline="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Facebook</a:t>
            </a:r>
            <a:r>
              <a:rPr lang="fi-FI" sz="13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fi-FI" sz="1300" b="1" kern="1200" baseline="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FMIBeta</a:t>
            </a:r>
            <a:endParaRPr lang="fi-FI" sz="13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544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46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175" y="2045143"/>
            <a:ext cx="8570874" cy="41938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976" y="6356352"/>
            <a:ext cx="22274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4D6253A-D7EB-4910-9991-4251B7D1F7AB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259" y="6356352"/>
            <a:ext cx="3341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1991" y="706258"/>
            <a:ext cx="784037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1628" y="6356352"/>
            <a:ext cx="22274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CC490E0-56B6-41B5-8D97-3F36419C315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2" y="197667"/>
            <a:ext cx="2314721" cy="4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0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00" r:id="rId2"/>
    <p:sldLayoutId id="2147483673" r:id="rId3"/>
    <p:sldLayoutId id="2147483698" r:id="rId4"/>
    <p:sldLayoutId id="2147483687" r:id="rId5"/>
    <p:sldLayoutId id="2147483688" r:id="rId6"/>
    <p:sldLayoutId id="2147483689" r:id="rId7"/>
    <p:sldLayoutId id="2147483683" r:id="rId8"/>
    <p:sldLayoutId id="2147483686" r:id="rId9"/>
    <p:sldLayoutId id="2147483676" r:id="rId10"/>
    <p:sldLayoutId id="2147483691" r:id="rId11"/>
    <p:sldLayoutId id="2147483692" r:id="rId12"/>
    <p:sldLayoutId id="2147483668" r:id="rId13"/>
    <p:sldLayoutId id="2147483661" r:id="rId14"/>
    <p:sldLayoutId id="2147483663" r:id="rId15"/>
    <p:sldLayoutId id="2147483664" r:id="rId16"/>
    <p:sldLayoutId id="2147483665" r:id="rId17"/>
    <p:sldLayoutId id="2147483669" r:id="rId18"/>
    <p:sldLayoutId id="2147483690" r:id="rId19"/>
    <p:sldLayoutId id="2147483695" r:id="rId20"/>
    <p:sldLayoutId id="2147483696" r:id="rId21"/>
    <p:sldLayoutId id="2147483697" r:id="rId22"/>
    <p:sldLayoutId id="2147483670" r:id="rId23"/>
    <p:sldLayoutId id="2147483671" r:id="rId24"/>
    <p:sldLayoutId id="2147483674" r:id="rId25"/>
    <p:sldLayoutId id="2147483675" r:id="rId26"/>
    <p:sldLayoutId id="2147483694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4000" kern="1200">
          <a:solidFill>
            <a:srgbClr val="63B9E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Uusi mittaajien käyttöliittymä</a:t>
            </a:r>
            <a:br>
              <a:rPr lang="fi-FI" dirty="0"/>
            </a:br>
            <a:r>
              <a:rPr lang="fi-FI" dirty="0"/>
              <a:t>sekä vanhaa ja tulevaa</a:t>
            </a:r>
            <a:br>
              <a:rPr lang="fi-FI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6363" y="2871622"/>
            <a:ext cx="7083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Mittaajatapaaminen Kuopio 9.-10.2017</a:t>
            </a:r>
            <a:endParaRPr lang="en-US" sz="2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8341" y="3495822"/>
            <a:ext cx="275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Antti Rumpunen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06036" y="3501469"/>
            <a:ext cx="2222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Kaisa Korpi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418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Sisältö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ILATUS projekti</a:t>
            </a:r>
          </a:p>
          <a:p>
            <a:r>
              <a:rPr lang="fi-FI" dirty="0"/>
              <a:t>Suunniteltuja vuositilastoja</a:t>
            </a:r>
          </a:p>
          <a:p>
            <a:r>
              <a:rPr lang="fi-FI" dirty="0"/>
              <a:t>Uuden käyttöliittymän esittely</a:t>
            </a:r>
          </a:p>
          <a:p>
            <a:r>
              <a:rPr lang="fi-FI" dirty="0"/>
              <a:t>Käyttöesimerkki</a:t>
            </a:r>
          </a:p>
          <a:p>
            <a:r>
              <a:rPr lang="fi-FI" dirty="0"/>
              <a:t>Workshop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7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Vanhaa ja tulevaa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500" y="1406769"/>
            <a:ext cx="8599095" cy="4882906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ILATUS = Ilmanlaadun tietojärjestelmä uudistus</a:t>
            </a:r>
          </a:p>
          <a:p>
            <a:r>
              <a:rPr lang="fi-FI" dirty="0"/>
              <a:t>Toteutus 2015 – 2017</a:t>
            </a:r>
          </a:p>
          <a:p>
            <a:r>
              <a:rPr lang="fi-FI" dirty="0"/>
              <a:t>Integroidaan </a:t>
            </a:r>
            <a:r>
              <a:rPr lang="fi-FI" dirty="0" err="1"/>
              <a:t>ilmanlaatu</a:t>
            </a:r>
            <a:r>
              <a:rPr lang="fi-FI" dirty="0"/>
              <a:t> osaksi </a:t>
            </a:r>
            <a:r>
              <a:rPr lang="fi-FI" dirty="0" err="1"/>
              <a:t>IL:n</a:t>
            </a:r>
            <a:r>
              <a:rPr lang="fi-FI" dirty="0"/>
              <a:t> muita ICT-järjestelmiä</a:t>
            </a:r>
          </a:p>
          <a:p>
            <a:r>
              <a:rPr lang="fi-FI" dirty="0"/>
              <a:t>Ilmanlaatudata avoimessa rajapinnassa (INSPIRE – OM standardin mukaan)</a:t>
            </a:r>
          </a:p>
          <a:p>
            <a:r>
              <a:rPr lang="fi-FI" dirty="0"/>
              <a:t>Syyskuu 2016 IPR raportointi omasta järjestelmästä</a:t>
            </a:r>
          </a:p>
          <a:p>
            <a:r>
              <a:rPr lang="fi-FI" dirty="0"/>
              <a:t>Työn alla</a:t>
            </a:r>
          </a:p>
          <a:p>
            <a:pPr lvl="1"/>
            <a:r>
              <a:rPr lang="fi-FI" dirty="0"/>
              <a:t>Ilmanlaatu.fi sivuston siirtäminen osaksi </a:t>
            </a:r>
            <a:r>
              <a:rPr lang="fi-FI" dirty="0" err="1"/>
              <a:t>IL.n</a:t>
            </a:r>
            <a:r>
              <a:rPr lang="fi-FI" dirty="0"/>
              <a:t> julkisia </a:t>
            </a:r>
            <a:r>
              <a:rPr lang="fi-FI" dirty="0" err="1"/>
              <a:t>web</a:t>
            </a:r>
            <a:r>
              <a:rPr lang="fi-FI" dirty="0"/>
              <a:t> sivuja</a:t>
            </a:r>
          </a:p>
          <a:p>
            <a:pPr lvl="1"/>
            <a:r>
              <a:rPr lang="fi-FI" dirty="0"/>
              <a:t>Uusi mittaajien käyttöliittymä</a:t>
            </a:r>
          </a:p>
          <a:p>
            <a:r>
              <a:rPr lang="fi-FI" dirty="0"/>
              <a:t>Syksyllä</a:t>
            </a:r>
          </a:p>
          <a:p>
            <a:pPr lvl="1"/>
            <a:r>
              <a:rPr lang="fi-FI" dirty="0"/>
              <a:t>Vanhojen ILPO tunti- ja vuositiedostojen datan tallennus prosessien uudistaminen </a:t>
            </a:r>
          </a:p>
          <a:p>
            <a:pPr lvl="1"/>
            <a:r>
              <a:rPr lang="fi-FI" dirty="0"/>
              <a:t>Mittaajille ei tule muutoksia tämänhetkisiin datan lähetykseen</a:t>
            </a:r>
          </a:p>
          <a:p>
            <a:r>
              <a:rPr lang="fi-FI" dirty="0"/>
              <a:t>Kuntien INSPIRE velvoite  </a:t>
            </a:r>
          </a:p>
          <a:p>
            <a:pPr lvl="1"/>
            <a:r>
              <a:rPr lang="fi-FI" dirty="0"/>
              <a:t>Ympäristöntilan seurantalaitteet/-paikat (INSPIRE - EF teema)</a:t>
            </a:r>
          </a:p>
          <a:p>
            <a:pPr lvl="2"/>
            <a:r>
              <a:rPr lang="fi-FI" dirty="0"/>
              <a:t>Toteuttaa katalogi-, katselu- ja latauspalvelu</a:t>
            </a:r>
          </a:p>
          <a:p>
            <a:pPr lvl="1"/>
            <a:r>
              <a:rPr lang="fi-FI" dirty="0"/>
              <a:t>Suunnitelmissa: IL toteuttaa, mutta ei ole edennyt toistaiseksi eteenpäin</a:t>
            </a:r>
          </a:p>
          <a:p>
            <a:endParaRPr lang="fi-FI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3353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Suunnitelmia vuositilastoihin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976" y="1576782"/>
            <a:ext cx="8599095" cy="4242814"/>
          </a:xfrm>
        </p:spPr>
        <p:txBody>
          <a:bodyPr/>
          <a:lstStyle/>
          <a:p>
            <a:r>
              <a:rPr lang="fi-FI" dirty="0"/>
              <a:t>Julkisilla sivuilla näkyvät vuositilastot</a:t>
            </a:r>
          </a:p>
          <a:p>
            <a:pPr lvl="1"/>
            <a:r>
              <a:rPr lang="fi-FI" dirty="0"/>
              <a:t>Alkaa vuodesta 2016 lähtien</a:t>
            </a:r>
          </a:p>
          <a:p>
            <a:pPr lvl="1"/>
            <a:r>
              <a:rPr lang="fi-FI" dirty="0"/>
              <a:t>Pääasiassa kohdistuu raja-arvoon tai tavoitearvoon liittyviin komponentteihin</a:t>
            </a:r>
          </a:p>
          <a:p>
            <a:pPr lvl="1"/>
            <a:r>
              <a:rPr lang="fi-FI" dirty="0"/>
              <a:t>Tulee myös tietoa raja-arvo ja tavoitearvoista</a:t>
            </a:r>
          </a:p>
          <a:p>
            <a:r>
              <a:rPr lang="fi-FI" dirty="0"/>
              <a:t>Layoutia ei ole vielä mietitty</a:t>
            </a:r>
          </a:p>
          <a:p>
            <a:pPr lvl="1"/>
            <a:r>
              <a:rPr lang="fi-FI" dirty="0"/>
              <a:t>Mahdollisuus saada graafikon apua</a:t>
            </a:r>
          </a:p>
          <a:p>
            <a:r>
              <a:rPr lang="fi-FI" dirty="0"/>
              <a:t>Vanhasta </a:t>
            </a:r>
            <a:r>
              <a:rPr lang="fi-FI" dirty="0" err="1"/>
              <a:t>MKL:n</a:t>
            </a:r>
            <a:r>
              <a:rPr lang="fi-FI" dirty="0"/>
              <a:t> ruljanssista luovutaan</a:t>
            </a:r>
          </a:p>
          <a:p>
            <a:pPr lvl="1"/>
            <a:r>
              <a:rPr lang="fi-FI" dirty="0"/>
              <a:t>Mittaajat tarkistavat tätä kautta tarkistetun vuosidatan</a:t>
            </a:r>
          </a:p>
          <a:p>
            <a:r>
              <a:rPr lang="fi-FI" dirty="0"/>
              <a:t>Käsittely tulee nopeutumaan</a:t>
            </a:r>
          </a:p>
          <a:p>
            <a:pPr lvl="1"/>
            <a:r>
              <a:rPr lang="fi-FI" dirty="0"/>
              <a:t>Tilastot tulevat näkyviin sitä mukaan kun mittaajat lähettävät tiedostoja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76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Vuositilastot - hiukkaset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976" y="1758473"/>
            <a:ext cx="8599095" cy="4242814"/>
          </a:xfrm>
        </p:spPr>
        <p:txBody>
          <a:bodyPr>
            <a:normAutofit lnSpcReduction="10000"/>
          </a:bodyPr>
          <a:lstStyle/>
          <a:p>
            <a:r>
              <a:rPr lang="fi-FI" dirty="0"/>
              <a:t>PM10</a:t>
            </a:r>
          </a:p>
          <a:p>
            <a:pPr lvl="1"/>
            <a:r>
              <a:rPr lang="fi-FI" dirty="0"/>
              <a:t>Vuosikeskiarvo</a:t>
            </a:r>
          </a:p>
          <a:p>
            <a:pPr lvl="1"/>
            <a:r>
              <a:rPr lang="fi-FI" dirty="0"/>
              <a:t>Lukumäärä</a:t>
            </a:r>
          </a:p>
          <a:p>
            <a:pPr lvl="1"/>
            <a:r>
              <a:rPr lang="fi-FI" dirty="0"/>
              <a:t>Kattavuus %</a:t>
            </a:r>
          </a:p>
          <a:p>
            <a:pPr lvl="1"/>
            <a:r>
              <a:rPr lang="fi-FI" dirty="0"/>
              <a:t>Vuoden tunti </a:t>
            </a:r>
            <a:r>
              <a:rPr lang="fi-FI" dirty="0" err="1"/>
              <a:t>max</a:t>
            </a:r>
            <a:endParaRPr lang="fi-FI" dirty="0"/>
          </a:p>
          <a:p>
            <a:pPr lvl="1"/>
            <a:r>
              <a:rPr lang="fi-FI" dirty="0"/>
              <a:t>Vuoden vrk </a:t>
            </a:r>
            <a:r>
              <a:rPr lang="fi-FI" dirty="0" err="1"/>
              <a:t>max</a:t>
            </a:r>
            <a:endParaRPr lang="fi-FI" dirty="0"/>
          </a:p>
          <a:p>
            <a:pPr lvl="1"/>
            <a:r>
              <a:rPr lang="fi-FI" dirty="0"/>
              <a:t>Vuorokausikeskiarvon ylityspäivien lukumäärä</a:t>
            </a:r>
          </a:p>
          <a:p>
            <a:r>
              <a:rPr lang="fi-FI" dirty="0"/>
              <a:t>PM2.5</a:t>
            </a:r>
          </a:p>
          <a:p>
            <a:pPr lvl="1"/>
            <a:r>
              <a:rPr lang="fi-FI" dirty="0"/>
              <a:t>Vuosikeskiarvo</a:t>
            </a:r>
          </a:p>
          <a:p>
            <a:pPr lvl="1"/>
            <a:r>
              <a:rPr lang="fi-FI" dirty="0"/>
              <a:t>Lukumäärä</a:t>
            </a:r>
          </a:p>
          <a:p>
            <a:pPr lvl="1"/>
            <a:r>
              <a:rPr lang="fi-FI" dirty="0"/>
              <a:t>Kattavuus %</a:t>
            </a:r>
          </a:p>
          <a:p>
            <a:pPr lvl="1"/>
            <a:r>
              <a:rPr lang="fi-FI" dirty="0"/>
              <a:t>Vuoden tunti </a:t>
            </a:r>
            <a:r>
              <a:rPr lang="fi-FI" dirty="0" err="1"/>
              <a:t>max</a:t>
            </a:r>
            <a:endParaRPr lang="fi-FI" dirty="0"/>
          </a:p>
          <a:p>
            <a:pPr lvl="1"/>
            <a:r>
              <a:rPr lang="fi-FI" dirty="0"/>
              <a:t>Vuoden vrk </a:t>
            </a:r>
            <a:r>
              <a:rPr lang="fi-FI" dirty="0" err="1"/>
              <a:t>max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3292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Vuositilastot – NO2 ja </a:t>
            </a:r>
            <a:r>
              <a:rPr lang="fi-FI" dirty="0" err="1"/>
              <a:t>NOx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NO2</a:t>
            </a:r>
          </a:p>
          <a:p>
            <a:pPr lvl="1"/>
            <a:r>
              <a:rPr lang="fi-FI" dirty="0"/>
              <a:t>Vuosikeskiarvo</a:t>
            </a:r>
          </a:p>
          <a:p>
            <a:pPr lvl="1"/>
            <a:r>
              <a:rPr lang="fi-FI" dirty="0"/>
              <a:t>Lukumäärä</a:t>
            </a:r>
          </a:p>
          <a:p>
            <a:pPr lvl="1"/>
            <a:r>
              <a:rPr lang="fi-FI" dirty="0"/>
              <a:t>Kattavuus %</a:t>
            </a:r>
          </a:p>
          <a:p>
            <a:pPr lvl="1"/>
            <a:r>
              <a:rPr lang="fi-FI" dirty="0"/>
              <a:t>Vuoden tunti </a:t>
            </a:r>
            <a:r>
              <a:rPr lang="fi-FI" dirty="0" err="1"/>
              <a:t>max</a:t>
            </a:r>
            <a:endParaRPr lang="fi-FI" dirty="0"/>
          </a:p>
          <a:p>
            <a:r>
              <a:rPr lang="fi-FI" dirty="0" err="1"/>
              <a:t>NOx</a:t>
            </a:r>
            <a:endParaRPr lang="fi-FI" dirty="0"/>
          </a:p>
          <a:p>
            <a:pPr lvl="1"/>
            <a:r>
              <a:rPr lang="fi-FI" dirty="0"/>
              <a:t>Vuosikeskiarvo</a:t>
            </a:r>
          </a:p>
          <a:p>
            <a:pPr lvl="1"/>
            <a:r>
              <a:rPr lang="fi-FI" dirty="0"/>
              <a:t>Lukumäärä</a:t>
            </a:r>
          </a:p>
          <a:p>
            <a:pPr lvl="1"/>
            <a:r>
              <a:rPr lang="fi-FI" dirty="0"/>
              <a:t>Kattavuus %</a:t>
            </a:r>
          </a:p>
          <a:p>
            <a:pPr lvl="1"/>
            <a:r>
              <a:rPr lang="fi-FI" dirty="0"/>
              <a:t>Vuoden tunti </a:t>
            </a:r>
            <a:r>
              <a:rPr lang="fi-FI" dirty="0" err="1"/>
              <a:t>max</a:t>
            </a:r>
            <a:endParaRPr lang="fi-FI" dirty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7814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Vuositilastot – SO2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SO2</a:t>
            </a:r>
          </a:p>
          <a:p>
            <a:pPr lvl="1"/>
            <a:r>
              <a:rPr lang="fi-FI" dirty="0"/>
              <a:t>Vuosikeskiarvo</a:t>
            </a:r>
          </a:p>
          <a:p>
            <a:pPr lvl="1"/>
            <a:r>
              <a:rPr lang="fi-FI" dirty="0"/>
              <a:t>Lukumäärä</a:t>
            </a:r>
          </a:p>
          <a:p>
            <a:pPr lvl="1"/>
            <a:r>
              <a:rPr lang="fi-FI" dirty="0"/>
              <a:t>Kattavuus %</a:t>
            </a:r>
          </a:p>
          <a:p>
            <a:pPr lvl="1"/>
            <a:r>
              <a:rPr lang="fi-FI" dirty="0"/>
              <a:t>Vuoden tunti </a:t>
            </a:r>
            <a:r>
              <a:rPr lang="fi-FI" dirty="0" err="1"/>
              <a:t>max</a:t>
            </a:r>
            <a:endParaRPr lang="fi-FI" dirty="0"/>
          </a:p>
          <a:p>
            <a:pPr lvl="1"/>
            <a:r>
              <a:rPr lang="fi-FI" dirty="0"/>
              <a:t>Vuoden vuorokausi </a:t>
            </a:r>
            <a:r>
              <a:rPr lang="fi-FI" dirty="0" err="1"/>
              <a:t>max</a:t>
            </a:r>
            <a:endParaRPr lang="fi-FI" dirty="0"/>
          </a:p>
          <a:p>
            <a:pPr lvl="1"/>
            <a:r>
              <a:rPr lang="fi-FI" dirty="0"/>
              <a:t>Talvikauden keskiarvo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7661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Vuositilastot – O3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O3</a:t>
            </a:r>
          </a:p>
          <a:p>
            <a:pPr lvl="1"/>
            <a:r>
              <a:rPr lang="fi-FI" dirty="0"/>
              <a:t>Vuosikeskiarvo</a:t>
            </a:r>
          </a:p>
          <a:p>
            <a:pPr lvl="1"/>
            <a:r>
              <a:rPr lang="fi-FI" dirty="0"/>
              <a:t>Lukumäärä</a:t>
            </a:r>
          </a:p>
          <a:p>
            <a:pPr lvl="1"/>
            <a:r>
              <a:rPr lang="fi-FI" dirty="0"/>
              <a:t>Kattavuus %</a:t>
            </a:r>
          </a:p>
          <a:p>
            <a:pPr lvl="1"/>
            <a:r>
              <a:rPr lang="fi-FI" dirty="0"/>
              <a:t>Vuoden tunti </a:t>
            </a:r>
            <a:r>
              <a:rPr lang="fi-FI" dirty="0" err="1"/>
              <a:t>max</a:t>
            </a:r>
            <a:endParaRPr lang="fi-FI" dirty="0"/>
          </a:p>
          <a:p>
            <a:pPr lvl="1"/>
            <a:r>
              <a:rPr lang="fi-FI" dirty="0"/>
              <a:t>Vuoden korkein 8 tunnin liukuva </a:t>
            </a:r>
            <a:r>
              <a:rPr lang="fi-FI" dirty="0" err="1"/>
              <a:t>max</a:t>
            </a:r>
            <a:endParaRPr lang="fi-FI" dirty="0"/>
          </a:p>
          <a:p>
            <a:pPr lvl="1"/>
            <a:r>
              <a:rPr lang="fi-FI" dirty="0"/>
              <a:t>8 tunnin liukuvan keskiarvon ylityspäivien lukumäärä</a:t>
            </a:r>
          </a:p>
          <a:p>
            <a:r>
              <a:rPr lang="fi-FI" dirty="0"/>
              <a:t>O3 AOT40</a:t>
            </a:r>
          </a:p>
          <a:p>
            <a:pPr lvl="1"/>
            <a:r>
              <a:rPr lang="fi-FI" dirty="0"/>
              <a:t>AOT40 kasvillisuuden suojelu</a:t>
            </a:r>
          </a:p>
          <a:p>
            <a:pPr lvl="1"/>
            <a:r>
              <a:rPr lang="fi-FI" dirty="0"/>
              <a:t>AOT40 metsien suojelu</a:t>
            </a:r>
          </a:p>
          <a:p>
            <a:pPr lvl="1"/>
            <a:r>
              <a:rPr lang="fi-FI" dirty="0"/>
              <a:t>AOT40 viiden vuoden keskiarvo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017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Vuositilastot - muut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Bentseeni, </a:t>
            </a:r>
            <a:r>
              <a:rPr lang="fi-FI" dirty="0" err="1"/>
              <a:t>Pb</a:t>
            </a:r>
            <a:r>
              <a:rPr lang="fi-FI" dirty="0"/>
              <a:t>, </a:t>
            </a:r>
            <a:r>
              <a:rPr lang="fi-FI" dirty="0" err="1"/>
              <a:t>BaP</a:t>
            </a:r>
            <a:r>
              <a:rPr lang="fi-FI" dirty="0"/>
              <a:t>, As, Cd, </a:t>
            </a:r>
            <a:r>
              <a:rPr lang="fi-FI" dirty="0" err="1"/>
              <a:t>Ni</a:t>
            </a:r>
            <a:endParaRPr lang="fi-FI" dirty="0"/>
          </a:p>
          <a:p>
            <a:pPr lvl="1"/>
            <a:r>
              <a:rPr lang="fi-FI" dirty="0"/>
              <a:t>Vuosikeskiarvo</a:t>
            </a:r>
          </a:p>
          <a:p>
            <a:pPr lvl="1"/>
            <a:r>
              <a:rPr lang="fi-FI" dirty="0"/>
              <a:t>Kattavuus %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5802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Kirjautuminen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40" y="2046288"/>
            <a:ext cx="8506695" cy="424338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5202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Asemat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77" y="1365029"/>
            <a:ext cx="8599095" cy="4242814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Asemien nimeäminen</a:t>
            </a:r>
          </a:p>
          <a:p>
            <a:pPr lvl="1"/>
            <a:r>
              <a:rPr lang="fi-FI" dirty="0"/>
              <a:t>Kunta + kaupunginosa/kylä (+ tarkenne)</a:t>
            </a:r>
          </a:p>
          <a:p>
            <a:pPr lvl="1"/>
            <a:r>
              <a:rPr lang="fi-FI" dirty="0"/>
              <a:t>Varkaus </a:t>
            </a:r>
            <a:r>
              <a:rPr lang="fi-FI" dirty="0" err="1"/>
              <a:t>Kosulanniemi</a:t>
            </a:r>
            <a:r>
              <a:rPr lang="fi-FI" dirty="0"/>
              <a:t> Rantalankatu</a:t>
            </a:r>
          </a:p>
          <a:p>
            <a:r>
              <a:rPr lang="fi-FI" dirty="0"/>
              <a:t>Kuntalista lisättäessä asemaa</a:t>
            </a:r>
          </a:p>
          <a:p>
            <a:pPr lvl="1"/>
            <a:r>
              <a:rPr lang="fi-FI" dirty="0"/>
              <a:t>Nykyiset kunnat</a:t>
            </a:r>
          </a:p>
          <a:p>
            <a:r>
              <a:rPr lang="fi-FI" dirty="0"/>
              <a:t>Koordinaatit</a:t>
            </a:r>
          </a:p>
          <a:p>
            <a:pPr lvl="1"/>
            <a:r>
              <a:rPr lang="fi-FI" dirty="0"/>
              <a:t>Tarkistus Google </a:t>
            </a:r>
            <a:r>
              <a:rPr lang="fi-FI" dirty="0" err="1"/>
              <a:t>Maps</a:t>
            </a:r>
            <a:endParaRPr lang="fi-FI" dirty="0"/>
          </a:p>
          <a:p>
            <a:r>
              <a:rPr lang="fi-FI" dirty="0"/>
              <a:t>Alueen tyyppi</a:t>
            </a:r>
          </a:p>
          <a:p>
            <a:pPr lvl="1"/>
            <a:r>
              <a:rPr lang="fi-FI" dirty="0"/>
              <a:t>Kaupunki/esikaupunki/maaseutu</a:t>
            </a:r>
          </a:p>
          <a:p>
            <a:pPr lvl="1"/>
            <a:r>
              <a:rPr lang="fi-FI" dirty="0"/>
              <a:t>Maaseutua voi tarkentaa</a:t>
            </a:r>
          </a:p>
          <a:p>
            <a:pPr lvl="2"/>
            <a:r>
              <a:rPr lang="fi-FI" dirty="0"/>
              <a:t>Lähellä kaupunkia / alueellinen / kaukainen</a:t>
            </a:r>
          </a:p>
          <a:p>
            <a:r>
              <a:rPr lang="fi-FI" dirty="0"/>
              <a:t>Aseman tiedoista mittauksiin siirtyneet</a:t>
            </a:r>
          </a:p>
          <a:p>
            <a:pPr lvl="1"/>
            <a:r>
              <a:rPr lang="fi-FI" dirty="0"/>
              <a:t>Aseman tyyppi =&gt; Mittauksen tyyppi</a:t>
            </a:r>
          </a:p>
          <a:p>
            <a:pPr lvl="1"/>
            <a:r>
              <a:rPr lang="fi-FI" dirty="0"/>
              <a:t>Tärkein päästölähde</a:t>
            </a:r>
          </a:p>
          <a:p>
            <a:pPr lvl="1"/>
            <a:r>
              <a:rPr lang="fi-FI" dirty="0"/>
              <a:t>Etäisyys päästölähteestä</a:t>
            </a:r>
          </a:p>
          <a:p>
            <a:pPr lvl="1"/>
            <a:r>
              <a:rPr lang="fi-FI" dirty="0"/>
              <a:t>Näytteenottolaitteen etäisyys ajokaistan reunasta</a:t>
            </a:r>
          </a:p>
          <a:p>
            <a:pPr lvl="1"/>
            <a:endParaRPr lang="fi-FI" dirty="0"/>
          </a:p>
          <a:p>
            <a:endParaRPr lang="fi-FI" dirty="0"/>
          </a:p>
          <a:p>
            <a:pPr lvl="1"/>
            <a:endParaRPr lang="fi-FI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8641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227263" cy="365125"/>
          </a:xfrm>
        </p:spPr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672388" y="6356350"/>
            <a:ext cx="2227262" cy="365125"/>
          </a:xfrm>
        </p:spPr>
        <p:txBody>
          <a:bodyPr/>
          <a:lstStyle/>
          <a:p>
            <a:fld id="{2CC490E0-56B6-41B5-8D97-3F36419C3159}" type="slidenum">
              <a:rPr lang="fi-FI" smtClean="0"/>
              <a:pPr/>
              <a:t>12</a:t>
            </a:fld>
            <a:endParaRPr lang="fi-FI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66" y="0"/>
            <a:ext cx="5221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12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Mittaukset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501" y="1576783"/>
            <a:ext cx="8599095" cy="4242814"/>
          </a:xfrm>
        </p:spPr>
        <p:txBody>
          <a:bodyPr>
            <a:normAutofit lnSpcReduction="10000"/>
          </a:bodyPr>
          <a:lstStyle/>
          <a:p>
            <a:r>
              <a:rPr lang="fi-FI" dirty="0"/>
              <a:t>Mittauksen tyyppi</a:t>
            </a:r>
          </a:p>
          <a:p>
            <a:pPr lvl="1"/>
            <a:r>
              <a:rPr lang="fi-FI" dirty="0"/>
              <a:t>Komponenttikohtainen (ennen aseman tiedoissa)</a:t>
            </a:r>
          </a:p>
          <a:p>
            <a:r>
              <a:rPr lang="fi-FI" dirty="0"/>
              <a:t>Raportointi</a:t>
            </a:r>
          </a:p>
          <a:p>
            <a:pPr lvl="1"/>
            <a:r>
              <a:rPr lang="fi-FI"/>
              <a:t>AQD / </a:t>
            </a:r>
            <a:r>
              <a:rPr lang="fi-FI" dirty="0"/>
              <a:t>MO </a:t>
            </a:r>
            <a:r>
              <a:rPr lang="fi-FI"/>
              <a:t>/ EOI / UDT </a:t>
            </a:r>
            <a:r>
              <a:rPr lang="fi-FI" dirty="0"/>
              <a:t>/ EMEP…</a:t>
            </a:r>
          </a:p>
          <a:p>
            <a:pPr lvl="1"/>
            <a:r>
              <a:rPr lang="fi-FI" dirty="0"/>
              <a:t>Mittaajille tiedoksi</a:t>
            </a:r>
          </a:p>
          <a:p>
            <a:r>
              <a:rPr lang="fi-FI" dirty="0"/>
              <a:t>Menetelmäjaksoa lisättäessä</a:t>
            </a:r>
          </a:p>
          <a:p>
            <a:pPr lvl="1"/>
            <a:r>
              <a:rPr lang="fi-FI" dirty="0"/>
              <a:t>Menetelmälistassa vain verkon käynnissä olevat menetelmät</a:t>
            </a:r>
          </a:p>
          <a:p>
            <a:pPr lvl="1"/>
            <a:r>
              <a:rPr lang="fi-FI" dirty="0"/>
              <a:t>Menetelmät listassa aakkosjärjestyksessä</a:t>
            </a:r>
          </a:p>
          <a:p>
            <a:r>
              <a:rPr lang="fi-FI" dirty="0"/>
              <a:t>Menetelmäjakson loppupäivä ja uuden menetelmän alkupäivä</a:t>
            </a:r>
          </a:p>
          <a:p>
            <a:pPr lvl="1"/>
            <a:r>
              <a:rPr lang="fi-FI" dirty="0"/>
              <a:t>Ei saa olla sama päivämäärä</a:t>
            </a:r>
          </a:p>
          <a:p>
            <a:r>
              <a:rPr lang="fi-FI" dirty="0"/>
              <a:t>Yksittäisen mittauksen lopettaminen</a:t>
            </a:r>
          </a:p>
          <a:p>
            <a:pPr lvl="1"/>
            <a:r>
              <a:rPr lang="fi-FI" dirty="0"/>
              <a:t>Testausvaiheessa</a:t>
            </a:r>
          </a:p>
          <a:p>
            <a:pPr lvl="1"/>
            <a:r>
              <a:rPr lang="fi-FI" dirty="0"/>
              <a:t>Menetelmäjakson loppupäivä päivittyy automaattisesti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1114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227263" cy="365125"/>
          </a:xfrm>
        </p:spPr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672388" y="6356350"/>
            <a:ext cx="2227262" cy="365125"/>
          </a:xfrm>
        </p:spPr>
        <p:txBody>
          <a:bodyPr/>
          <a:lstStyle/>
          <a:p>
            <a:fld id="{2CC490E0-56B6-41B5-8D97-3F36419C3159}" type="slidenum">
              <a:rPr lang="fi-FI" smtClean="0"/>
              <a:pPr/>
              <a:t>14</a:t>
            </a:fld>
            <a:endParaRPr lang="fi-FI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978" y="0"/>
            <a:ext cx="5387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5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Menetelmät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500" y="1505243"/>
            <a:ext cx="8599095" cy="4784432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Menetelmät</a:t>
            </a:r>
          </a:p>
          <a:p>
            <a:pPr lvl="1"/>
            <a:r>
              <a:rPr lang="fi-FI" dirty="0"/>
              <a:t>Verkkokohtaisia kyseiselle mittauslaitteelle</a:t>
            </a:r>
          </a:p>
          <a:p>
            <a:pPr lvl="2"/>
            <a:r>
              <a:rPr lang="fi-FI" dirty="0"/>
              <a:t>Jos käytetään samalla mittauslaitteella eri kertoimia =&gt; uusi menetelmä</a:t>
            </a:r>
          </a:p>
          <a:p>
            <a:pPr lvl="1"/>
            <a:r>
              <a:rPr lang="fi-FI" dirty="0"/>
              <a:t>Asemakohtaisia, jos esim. komponenttien havaintorajat ja epävarmuuden ovat erilaisia eri asemilla</a:t>
            </a:r>
          </a:p>
          <a:p>
            <a:r>
              <a:rPr lang="fi-FI" dirty="0"/>
              <a:t>Menetelmien nimi</a:t>
            </a:r>
          </a:p>
          <a:p>
            <a:pPr lvl="1"/>
            <a:r>
              <a:rPr lang="fi-FI" dirty="0"/>
              <a:t>PM10; Environnement MP101M (IPR) korjattu x 0,91</a:t>
            </a:r>
          </a:p>
          <a:p>
            <a:pPr lvl="1"/>
            <a:r>
              <a:rPr lang="fi-FI" dirty="0"/>
              <a:t>Laserdiffraktio PM10 (IPR 2016)</a:t>
            </a:r>
          </a:p>
          <a:p>
            <a:pPr lvl="1"/>
            <a:r>
              <a:rPr lang="fi-FI" dirty="0"/>
              <a:t>Saa muuttaa mieleisekseen</a:t>
            </a:r>
          </a:p>
          <a:p>
            <a:r>
              <a:rPr lang="fi-FI" dirty="0"/>
              <a:t>Yhden tuloksen edustama aika</a:t>
            </a:r>
          </a:p>
          <a:p>
            <a:pPr lvl="1"/>
            <a:r>
              <a:rPr lang="fi-FI" dirty="0"/>
              <a:t>Monitori mittauksille aina 1 tunti</a:t>
            </a:r>
          </a:p>
          <a:p>
            <a:pPr lvl="1"/>
            <a:r>
              <a:rPr lang="fi-FI" dirty="0" err="1"/>
              <a:t>Labra</a:t>
            </a:r>
            <a:r>
              <a:rPr lang="fi-FI" dirty="0"/>
              <a:t>: yhden näytteenkeruun kesto (kerätään viikko =&gt; 1 viikko)</a:t>
            </a:r>
          </a:p>
          <a:p>
            <a:r>
              <a:rPr lang="fi-FI" dirty="0"/>
              <a:t>Peräkkäisten tulosten väli</a:t>
            </a:r>
          </a:p>
          <a:p>
            <a:pPr lvl="1"/>
            <a:r>
              <a:rPr lang="fi-FI" dirty="0"/>
              <a:t>Monitori mittauksille aina 1 tunti</a:t>
            </a:r>
          </a:p>
          <a:p>
            <a:pPr lvl="1"/>
            <a:r>
              <a:rPr lang="fi-FI" dirty="0" err="1"/>
              <a:t>Labra</a:t>
            </a:r>
            <a:r>
              <a:rPr lang="fi-FI" dirty="0"/>
              <a:t>: peräkkäisten näytteenoton alkuaikojen väli (kahden viikon välein =&gt; 2 viikkoa)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4948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227263" cy="365125"/>
          </a:xfrm>
        </p:spPr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672388" y="6356350"/>
            <a:ext cx="2227262" cy="365125"/>
          </a:xfrm>
        </p:spPr>
        <p:txBody>
          <a:bodyPr/>
          <a:lstStyle/>
          <a:p>
            <a:fld id="{2CC490E0-56B6-41B5-8D97-3F36419C3159}" type="slidenum">
              <a:rPr lang="fi-FI" smtClean="0"/>
              <a:pPr/>
              <a:t>16</a:t>
            </a:fld>
            <a:endParaRPr lang="fi-FI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193" y="0"/>
            <a:ext cx="4049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97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Menetelmät - laatu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77" y="1705571"/>
            <a:ext cx="8599095" cy="4242814"/>
          </a:xfrm>
        </p:spPr>
        <p:txBody>
          <a:bodyPr>
            <a:normAutofit/>
          </a:bodyPr>
          <a:lstStyle/>
          <a:p>
            <a:r>
              <a:rPr lang="fi-FI" dirty="0"/>
              <a:t>AQD ja MO mittauksien menetelmien pakolliset laatuvaatimukset</a:t>
            </a:r>
          </a:p>
          <a:p>
            <a:pPr lvl="1"/>
            <a:r>
              <a:rPr lang="fi-FI" dirty="0"/>
              <a:t>QA/QC laatulinkki</a:t>
            </a:r>
          </a:p>
          <a:p>
            <a:pPr lvl="1"/>
            <a:r>
              <a:rPr lang="fi-FI" dirty="0"/>
              <a:t>Jäljitettävyyden ja epävarmuuden kuvaus</a:t>
            </a:r>
          </a:p>
          <a:p>
            <a:pPr lvl="1"/>
            <a:r>
              <a:rPr lang="fi-FI" dirty="0"/>
              <a:t>Havaintoraja ja epävarmuus</a:t>
            </a:r>
          </a:p>
          <a:p>
            <a:pPr lvl="1"/>
            <a:r>
              <a:rPr lang="fi-FI" dirty="0"/>
              <a:t>Vastaavuuden osoittaminen </a:t>
            </a:r>
          </a:p>
          <a:p>
            <a:r>
              <a:rPr lang="fi-FI" dirty="0"/>
              <a:t>EOI mittaukset</a:t>
            </a:r>
          </a:p>
          <a:p>
            <a:pPr lvl="1"/>
            <a:r>
              <a:rPr lang="fi-FI" dirty="0"/>
              <a:t>Vastaavuuden osoittaminen – pakollinen</a:t>
            </a:r>
          </a:p>
          <a:p>
            <a:pPr lvl="1"/>
            <a:r>
              <a:rPr lang="fi-FI" dirty="0"/>
              <a:t>Uuden skeeman lievennys: QC/QC, kuvaus ja havaintoraja voivat puuttua</a:t>
            </a:r>
          </a:p>
          <a:p>
            <a:r>
              <a:rPr lang="fi-FI" dirty="0"/>
              <a:t>Muut mittaukset</a:t>
            </a:r>
          </a:p>
          <a:p>
            <a:pPr lvl="1"/>
            <a:r>
              <a:rPr lang="fi-FI" dirty="0"/>
              <a:t>Odotetaan laatua, mutta kaikkia metatietoja ei ole pakko päivittää</a:t>
            </a:r>
          </a:p>
          <a:p>
            <a:endParaRPr lang="fi-FI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3312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Menetelmät - laatu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500" y="1878037"/>
            <a:ext cx="8599095" cy="4411638"/>
          </a:xfrm>
        </p:spPr>
        <p:txBody>
          <a:bodyPr>
            <a:normAutofit/>
          </a:bodyPr>
          <a:lstStyle/>
          <a:p>
            <a:r>
              <a:rPr lang="fi-FI" dirty="0"/>
              <a:t>Jäljitettävyyden ja epävarmuuden kuvaus</a:t>
            </a:r>
          </a:p>
          <a:p>
            <a:r>
              <a:rPr lang="fi-FI" dirty="0"/>
              <a:t>Laatulinkki</a:t>
            </a:r>
          </a:p>
          <a:p>
            <a:pPr lvl="1"/>
            <a:r>
              <a:rPr lang="fi-FI" dirty="0"/>
              <a:t>Julkinen websivu</a:t>
            </a:r>
          </a:p>
          <a:p>
            <a:pPr lvl="1"/>
            <a:r>
              <a:rPr lang="fi-FI" dirty="0"/>
              <a:t>Suoraan laatudokumenttiin</a:t>
            </a:r>
          </a:p>
          <a:p>
            <a:r>
              <a:rPr lang="fi-FI" dirty="0"/>
              <a:t>Vastaavuuden osoittaminen</a:t>
            </a:r>
          </a:p>
          <a:p>
            <a:pPr lvl="1"/>
            <a:r>
              <a:rPr lang="fi-FI" dirty="0"/>
              <a:t>Referenssi menetelmä – käytetään vertailu menetelmää</a:t>
            </a:r>
          </a:p>
          <a:p>
            <a:pPr lvl="2"/>
            <a:r>
              <a:rPr lang="fi-FI" dirty="0"/>
              <a:t>Linkkiä dokumenttiin ei tarvitse</a:t>
            </a:r>
          </a:p>
          <a:p>
            <a:pPr lvl="1"/>
            <a:r>
              <a:rPr lang="fi-FI" dirty="0"/>
              <a:t>Vastaavuus osoitettu – vastaavuus osoitettu vertailumenetelmään</a:t>
            </a:r>
          </a:p>
          <a:p>
            <a:pPr lvl="2"/>
            <a:r>
              <a:rPr lang="fi-FI" dirty="0"/>
              <a:t>Linkki dokumenttiin pakollinen</a:t>
            </a:r>
          </a:p>
          <a:p>
            <a:pPr lvl="1"/>
            <a:r>
              <a:rPr lang="fi-FI" dirty="0"/>
              <a:t>Kesken / ei ole osoitettu / ei ole mahdollista</a:t>
            </a:r>
          </a:p>
          <a:p>
            <a:r>
              <a:rPr lang="fi-FI" dirty="0"/>
              <a:t>PM-korjaus kertoimet</a:t>
            </a:r>
          </a:p>
          <a:p>
            <a:pPr lvl="1"/>
            <a:r>
              <a:rPr lang="fi-FI" dirty="0"/>
              <a:t>Lisätään selvyyden vuoksi</a:t>
            </a:r>
          </a:p>
          <a:p>
            <a:pPr lvl="1"/>
            <a:endParaRPr lang="fi-FI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5510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Menetelmät - laatu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Havaintoraja</a:t>
            </a:r>
          </a:p>
          <a:p>
            <a:pPr lvl="1"/>
            <a:r>
              <a:rPr lang="fi-FI" dirty="0"/>
              <a:t>Raportoidaan menetelmän tiedoissa (D dataset)</a:t>
            </a:r>
          </a:p>
          <a:p>
            <a:pPr lvl="1"/>
            <a:r>
              <a:rPr lang="fi-FI" dirty="0"/>
              <a:t>Pakollinen AQD ja MO mittausten menetelmille</a:t>
            </a:r>
          </a:p>
          <a:p>
            <a:r>
              <a:rPr lang="fi-FI" dirty="0"/>
              <a:t>Epävarmuus</a:t>
            </a:r>
          </a:p>
          <a:p>
            <a:pPr lvl="1"/>
            <a:r>
              <a:rPr lang="fi-FI" dirty="0"/>
              <a:t>Pakollinen vuosidatan raportoinnissa (E1a dataset)</a:t>
            </a:r>
          </a:p>
          <a:p>
            <a:pPr lvl="2"/>
            <a:r>
              <a:rPr lang="fi-FI" dirty="0"/>
              <a:t>Yksi arvo prosentteina käytetyn menetelmän mukaan</a:t>
            </a:r>
          </a:p>
          <a:p>
            <a:pPr lvl="1"/>
            <a:r>
              <a:rPr lang="fi-FI" dirty="0"/>
              <a:t>Tulevaisuudessa mahdollisesti muutoksia </a:t>
            </a:r>
            <a:r>
              <a:rPr lang="fi-FI" dirty="0" err="1"/>
              <a:t>AQUILAn</a:t>
            </a:r>
            <a:r>
              <a:rPr lang="fi-FI" dirty="0"/>
              <a:t> ehdotuksesta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889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227263" cy="365125"/>
          </a:xfrm>
        </p:spPr>
        <p:txBody>
          <a:bodyPr/>
          <a:lstStyle/>
          <a:p>
            <a:fld id="{4070B602-DEBD-48CF-8845-9A6DCD7F1340}" type="datetime1">
              <a:rPr lang="fi-FI" smtClean="0"/>
              <a:t>12.5.2017</a:t>
            </a:fld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672388" y="6356350"/>
            <a:ext cx="2227262" cy="365125"/>
          </a:xfrm>
        </p:spPr>
        <p:txBody>
          <a:bodyPr/>
          <a:lstStyle/>
          <a:p>
            <a:fld id="{2CC490E0-56B6-41B5-8D97-3F36419C3159}" type="slidenum">
              <a:rPr lang="fi-FI" smtClean="0"/>
              <a:pPr/>
              <a:t>20</a:t>
            </a:fld>
            <a:endParaRPr lang="fi-FI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92" y="0"/>
            <a:ext cx="8876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0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Kaisa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fi-FI" dirty="0"/>
              <a:t>Antti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AB8A-A368-4636-8181-FF8C8DC5D268}" type="datetime1">
              <a:rPr lang="fi-FI" smtClean="0"/>
              <a:t>12.5.2017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90E0-56B6-41B5-8D97-3F36419C3159}" type="slidenum">
              <a:rPr lang="fi-FI" smtClean="0"/>
              <a:pPr/>
              <a:t>21</a:t>
            </a:fld>
            <a:endParaRPr lang="fi-FI"/>
          </a:p>
        </p:txBody>
      </p:sp>
      <p:sp>
        <p:nvSpPr>
          <p:cNvPr id="7" name="TextBox 6"/>
          <p:cNvSpPr txBox="1"/>
          <p:nvPr/>
        </p:nvSpPr>
        <p:spPr>
          <a:xfrm>
            <a:off x="798490" y="869324"/>
            <a:ext cx="3606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>
                <a:solidFill>
                  <a:srgbClr val="00B0F0"/>
                </a:solidFill>
              </a:rPr>
              <a:t>KIITOS</a:t>
            </a:r>
            <a:endParaRPr lang="en-US" sz="3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664052"/>
      </p:ext>
    </p:extLst>
  </p:cSld>
  <p:clrMapOvr>
    <a:masterClrMapping/>
  </p:clrMapOvr>
</p:sld>
</file>

<file path=ppt/theme/theme1.xml><?xml version="1.0" encoding="utf-8"?>
<a:theme xmlns:a="http://schemas.openxmlformats.org/drawingml/2006/main" name="IL_pp_pohja_suomenkielinenlogo">
  <a:themeElements>
    <a:clrScheme name="ILMATIETEENLAITOS">
      <a:dk1>
        <a:srgbClr val="000000"/>
      </a:dk1>
      <a:lt1>
        <a:sysClr val="window" lastClr="FFFFFF"/>
      </a:lt1>
      <a:dk2>
        <a:srgbClr val="464646"/>
      </a:dk2>
      <a:lt2>
        <a:srgbClr val="E7E6E6"/>
      </a:lt2>
      <a:accent1>
        <a:srgbClr val="63B9E9"/>
      </a:accent1>
      <a:accent2>
        <a:srgbClr val="FCBD30"/>
      </a:accent2>
      <a:accent3>
        <a:srgbClr val="54C247"/>
      </a:accent3>
      <a:accent4>
        <a:srgbClr val="C4DB0D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79B9E20B-1DEB-4E29-A194-347126377F5F}" vid="{BB892BF2-E0B5-4F0F-A205-C0B0F9E9F0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</TotalTime>
  <Words>675</Words>
  <Application>Microsoft Office PowerPoint</Application>
  <PresentationFormat>Custom</PresentationFormat>
  <Paragraphs>211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Arial Black</vt:lpstr>
      <vt:lpstr>Calibri</vt:lpstr>
      <vt:lpstr>IL_pp_pohja_suomenkielinenlogo</vt:lpstr>
      <vt:lpstr>Uusi mittaajien käyttöliittymä sekä vanhaa ja tulevaa </vt:lpstr>
      <vt:lpstr>Sisältö</vt:lpstr>
      <vt:lpstr>Vanhaa ja tulevaa</vt:lpstr>
      <vt:lpstr>Suunnitelmia vuositilastoihin</vt:lpstr>
      <vt:lpstr>Vuositilastot - hiukkaset</vt:lpstr>
      <vt:lpstr>Vuositilastot – NO2 ja NOx</vt:lpstr>
      <vt:lpstr>Vuositilastot – SO2</vt:lpstr>
      <vt:lpstr>Vuositilastot – O3</vt:lpstr>
      <vt:lpstr>Vuositilastot - muut</vt:lpstr>
      <vt:lpstr>Kirjautuminen</vt:lpstr>
      <vt:lpstr>Asemat</vt:lpstr>
      <vt:lpstr>PowerPoint Presentation</vt:lpstr>
      <vt:lpstr>Mittaukset</vt:lpstr>
      <vt:lpstr>PowerPoint Presentation</vt:lpstr>
      <vt:lpstr>Menetelmät</vt:lpstr>
      <vt:lpstr>PowerPoint Presentation</vt:lpstr>
      <vt:lpstr>Menetelmät - laatu</vt:lpstr>
      <vt:lpstr>Menetelmät - laatu</vt:lpstr>
      <vt:lpstr>Menetelmät - laatu</vt:lpstr>
      <vt:lpstr>PowerPoint Presentation</vt:lpstr>
      <vt:lpstr>PowerPoint Presentation</vt:lpstr>
    </vt:vector>
  </TitlesOfParts>
  <Company>Finnish Meteorological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Kaisa Korpi</dc:creator>
  <cp:lastModifiedBy>Sihteeri</cp:lastModifiedBy>
  <cp:revision>75</cp:revision>
  <cp:lastPrinted>2017-05-05T16:28:14Z</cp:lastPrinted>
  <dcterms:created xsi:type="dcterms:W3CDTF">2017-05-03T12:55:47Z</dcterms:created>
  <dcterms:modified xsi:type="dcterms:W3CDTF">2017-05-12T05:21:27Z</dcterms:modified>
</cp:coreProperties>
</file>